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1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59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23D9-0F60-4DF1-B741-E32E0EFF49FE}" type="datetimeFigureOut">
              <a:rPr lang="es-CO" smtClean="0"/>
              <a:t>2/03/2016</a:t>
            </a:fld>
            <a:endParaRPr lang="es-CO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1F99-AF66-4FF3-BD42-6137F4164EDF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23D9-0F60-4DF1-B741-E32E0EFF49FE}" type="datetimeFigureOut">
              <a:rPr lang="es-CO" smtClean="0"/>
              <a:t>2/03/2016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1F99-AF66-4FF3-BD42-6137F4164ED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23D9-0F60-4DF1-B741-E32E0EFF49FE}" type="datetimeFigureOut">
              <a:rPr lang="es-CO" smtClean="0"/>
              <a:t>2/03/2016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1F99-AF66-4FF3-BD42-6137F4164ED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23D9-0F60-4DF1-B741-E32E0EFF49FE}" type="datetimeFigureOut">
              <a:rPr lang="es-CO" smtClean="0"/>
              <a:t>2/03/2016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1F99-AF66-4FF3-BD42-6137F4164ED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23D9-0F60-4DF1-B741-E32E0EFF49FE}" type="datetimeFigureOut">
              <a:rPr lang="es-CO" smtClean="0"/>
              <a:t>2/03/2016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1F99-AF66-4FF3-BD42-6137F4164EDF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23D9-0F60-4DF1-B741-E32E0EFF49FE}" type="datetimeFigureOut">
              <a:rPr lang="es-CO" smtClean="0"/>
              <a:t>2/03/2016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1F99-AF66-4FF3-BD42-6137F4164ED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23D9-0F60-4DF1-B741-E32E0EFF49FE}" type="datetimeFigureOut">
              <a:rPr lang="es-CO" smtClean="0"/>
              <a:t>2/03/2016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1F99-AF66-4FF3-BD42-6137F4164ED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23D9-0F60-4DF1-B741-E32E0EFF49FE}" type="datetimeFigureOut">
              <a:rPr lang="es-CO" smtClean="0"/>
              <a:t>2/03/2016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1F99-AF66-4FF3-BD42-6137F4164ED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23D9-0F60-4DF1-B741-E32E0EFF49FE}" type="datetimeFigureOut">
              <a:rPr lang="es-CO" smtClean="0"/>
              <a:t>2/03/2016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1F99-AF66-4FF3-BD42-6137F4164ED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23D9-0F60-4DF1-B741-E32E0EFF49FE}" type="datetimeFigureOut">
              <a:rPr lang="es-CO" smtClean="0"/>
              <a:t>2/03/2016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1F99-AF66-4FF3-BD42-6137F4164ED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23D9-0F60-4DF1-B741-E32E0EFF49FE}" type="datetimeFigureOut">
              <a:rPr lang="es-CO" smtClean="0"/>
              <a:t>2/03/2016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36E1F99-AF66-4FF3-BD42-6137F4164EDF}" type="slidenum">
              <a:rPr lang="es-CO" smtClean="0"/>
              <a:t>‹Nº›</a:t>
            </a:fld>
            <a:endParaRPr lang="es-C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9F223D9-0F60-4DF1-B741-E32E0EFF49FE}" type="datetimeFigureOut">
              <a:rPr lang="es-CO" smtClean="0"/>
              <a:t>2/03/2016</a:t>
            </a:fld>
            <a:endParaRPr lang="es-CO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6E1F99-AF66-4FF3-BD42-6137F4164EDF}" type="slidenum">
              <a:rPr lang="es-CO" smtClean="0"/>
              <a:t>‹Nº›</a:t>
            </a:fld>
            <a:endParaRPr lang="es-CO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actualicese.com/normatividad/1999/12/28/decreto-2685-de-28-12-1999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actualicese.com/normatividad/1999/12/28/decreto-2685-de-28-12-1999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835696" y="980728"/>
            <a:ext cx="6120680" cy="1143000"/>
          </a:xfrm>
        </p:spPr>
        <p:txBody>
          <a:bodyPr>
            <a:normAutofit/>
          </a:bodyPr>
          <a:lstStyle/>
          <a:p>
            <a:r>
              <a:rPr lang="es-CO" sz="4800" dirty="0">
                <a:solidFill>
                  <a:srgbClr val="00B050"/>
                </a:solidFill>
              </a:rPr>
              <a:t>Obligaciones Aduaneras</a:t>
            </a: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420888"/>
            <a:ext cx="3753767" cy="2811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851920" y="5949280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i="1" dirty="0"/>
              <a:t>Lorena Mora Urbina - Docente</a:t>
            </a:r>
          </a:p>
        </p:txBody>
      </p:sp>
    </p:spTree>
    <p:extLst>
      <p:ext uri="{BB962C8B-B14F-4D97-AF65-F5344CB8AC3E}">
        <p14:creationId xmlns:p14="http://schemas.microsoft.com/office/powerpoint/2010/main" val="572335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980728"/>
            <a:ext cx="7715200" cy="1143000"/>
          </a:xfrm>
        </p:spPr>
        <p:txBody>
          <a:bodyPr>
            <a:normAutofit fontScale="90000"/>
          </a:bodyPr>
          <a:lstStyle/>
          <a:p>
            <a:r>
              <a:rPr lang="es-CO" dirty="0">
                <a:solidFill>
                  <a:srgbClr val="00B050"/>
                </a:solidFill>
              </a:rPr>
              <a:t>La Obligación Aduanera se define: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2332037"/>
            <a:ext cx="8003232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O" dirty="0"/>
              <a:t>Como una relación jurídica entre la administración aduanera y cualquier persona relacionada directa o indirectamente con cualquier destino, régimen, formalidad, trámite y operación aduanera, integrada tanto por los derechos como por las obligaciones emergentes del ejercicio del régimen aduanero. (</a:t>
            </a:r>
            <a:r>
              <a:rPr lang="es-CO" sz="2400" i="1" dirty="0"/>
              <a:t>Definición bajo la nueva normatividad propuesta</a:t>
            </a:r>
            <a:r>
              <a:rPr lang="es-CO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12543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1935480"/>
            <a:ext cx="7643192" cy="43891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O" dirty="0"/>
              <a:t>Esta relación jurídica se reputa desde dos perspectivas, tal como se viene manejando en el régimen actual; la primera, relativa al sometimiento de la mercancía a la potestad aduanera; y la segunda, a los obligados aduaneros a responder por el pago de los derechos e impuestos, intereses, tasas, valor de rescate y sanciones a que hubiere lugar, así como al cumplimiento de cualquier otra obligación derivada de su actividad.</a:t>
            </a:r>
          </a:p>
        </p:txBody>
      </p:sp>
    </p:spTree>
    <p:extLst>
      <p:ext uri="{BB962C8B-B14F-4D97-AF65-F5344CB8AC3E}">
        <p14:creationId xmlns:p14="http://schemas.microsoft.com/office/powerpoint/2010/main" val="1710297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15616" y="1935480"/>
            <a:ext cx="7571184" cy="4389120"/>
          </a:xfrm>
        </p:spPr>
        <p:txBody>
          <a:bodyPr/>
          <a:lstStyle/>
          <a:p>
            <a:pPr marL="0" indent="0" algn="just">
              <a:buNone/>
            </a:pPr>
            <a:r>
              <a:rPr lang="es-CO" dirty="0"/>
              <a:t>Lo anterior implica que la Obligación Aduanera tiene características de una obligación real, al someter bajo su potestad las mercancías que ingresan o salen del Territorio Aduanero Nacional, y características de una obligación personal al imponer obligaciones y otorgar derechos sobre las personas naturales y jurídicas, actores del comercio transfronterizo</a:t>
            </a:r>
          </a:p>
        </p:txBody>
      </p:sp>
    </p:spTree>
    <p:extLst>
      <p:ext uri="{BB962C8B-B14F-4D97-AF65-F5344CB8AC3E}">
        <p14:creationId xmlns:p14="http://schemas.microsoft.com/office/powerpoint/2010/main" val="1147673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CO" dirty="0"/>
              <a:t>Es así como  a pesar de ser catalogada tanto por el actual régimen aduanero como por el régimen propuesto como obligación personal, se abre paso a la realidad de esta institución como una obligación mixta, donde la autoridad aduanera cuenta con el poder de exigir una obligación a un sujeto pasivo, y por  otro lado a exigir el cumplimiento de la obligación aduanera disponiendo de la cosa mediante su aprehensión  o disposición por abandono </a:t>
            </a:r>
            <a:r>
              <a:rPr lang="es-CO" i="1" dirty="0"/>
              <a:t>“con preferencia sobre cualquier otra garantía  u obligación que recaiga sobre ella.”</a:t>
            </a:r>
            <a:r>
              <a:rPr lang="es-CO" dirty="0"/>
              <a:t> (Artículo 19 del Proyecto de Decreto).</a:t>
            </a:r>
          </a:p>
        </p:txBody>
      </p:sp>
    </p:spTree>
    <p:extLst>
      <p:ext uri="{BB962C8B-B14F-4D97-AF65-F5344CB8AC3E}">
        <p14:creationId xmlns:p14="http://schemas.microsoft.com/office/powerpoint/2010/main" val="9455158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704088"/>
            <a:ext cx="7571184" cy="1143000"/>
          </a:xfrm>
        </p:spPr>
        <p:txBody>
          <a:bodyPr/>
          <a:lstStyle/>
          <a:p>
            <a:r>
              <a:rPr lang="es-CO" dirty="0">
                <a:solidFill>
                  <a:srgbClr val="00B050"/>
                </a:solidFill>
              </a:rPr>
              <a:t>Conclusión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1935480"/>
            <a:ext cx="7715200" cy="438912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CO" sz="2400" dirty="0"/>
              <a:t>El nuevo Estatuto Aduanero se instituye, de esta manera, como la puesta en marcha de la actualización del Régimen Aduanero Colombiano, que empieza a plasmar de manera expresa instituciones tan fundamentales como lo es la Obligación Aduanera, determinando su alcance, especialidad, y responsables, lo que tiene una importante connotación en la armonización de nuestro régimen aduanero con los tratados internacionales. Por otro lado, reconoce intrínsecamente su carácter mixto como obligación real y personal, lo que en materia de obligaciones es una nueva especie que deberá ser tenida en cuenta por nuestro ordenamiento jurídico.</a:t>
            </a:r>
          </a:p>
        </p:txBody>
      </p:sp>
    </p:spTree>
    <p:extLst>
      <p:ext uri="{BB962C8B-B14F-4D97-AF65-F5344CB8AC3E}">
        <p14:creationId xmlns:p14="http://schemas.microsoft.com/office/powerpoint/2010/main" val="38993676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11560" y="4820959"/>
            <a:ext cx="5040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b="1" dirty="0"/>
              <a:t>*Ab. Vanessa de la Torre</a:t>
            </a:r>
            <a:br>
              <a:rPr lang="es-CO" b="1" dirty="0"/>
            </a:br>
            <a:r>
              <a:rPr lang="es-CO" dirty="0"/>
              <a:t>Universidad de los Andes, Bogotá</a:t>
            </a:r>
            <a:br>
              <a:rPr lang="es-CO" dirty="0"/>
            </a:br>
            <a:r>
              <a:rPr lang="es-CO" dirty="0"/>
              <a:t>Especialización en Derecho Comercial y fiscal.</a:t>
            </a:r>
            <a:br>
              <a:rPr lang="es-CO" dirty="0"/>
            </a:br>
            <a:r>
              <a:rPr lang="es-CO" dirty="0"/>
              <a:t>Universidad del Rosario.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611560" y="6021288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/>
              <a:t>http://actualicese.com/actualidad/2015/02/09/obligacion-aduanera-institucion-en-el-nuevo-estatuto-aduanero/</a:t>
            </a:r>
          </a:p>
        </p:txBody>
      </p:sp>
    </p:spTree>
    <p:extLst>
      <p:ext uri="{BB962C8B-B14F-4D97-AF65-F5344CB8AC3E}">
        <p14:creationId xmlns:p14="http://schemas.microsoft.com/office/powerpoint/2010/main" val="1833454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87624" y="1935480"/>
            <a:ext cx="7499176" cy="4389120"/>
          </a:xfrm>
        </p:spPr>
        <p:txBody>
          <a:bodyPr/>
          <a:lstStyle/>
          <a:p>
            <a:pPr marL="0" indent="0" algn="just">
              <a:buNone/>
            </a:pPr>
            <a:r>
              <a:rPr lang="es-CO" dirty="0"/>
              <a:t>La obligación aduanera es fundamental que se encuentre regulada en el Estatuto Aduanero, tal como se tiene previsto realizarlo en el proyecto de decreto con el que se pretende modificar el </a:t>
            </a:r>
            <a:r>
              <a:rPr lang="es-CO" dirty="0">
                <a:hlinkClick r:id="rId2"/>
              </a:rPr>
              <a:t>Decreto 2685 de 1999</a:t>
            </a:r>
            <a:r>
              <a:rPr lang="es-CO" b="1" dirty="0"/>
              <a:t>,</a:t>
            </a:r>
            <a:r>
              <a:rPr lang="es-CO" dirty="0"/>
              <a:t> dado que constituye un tema elemental en las relaciones de Comercio Exterior.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653136"/>
            <a:ext cx="2438400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7207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es-CO" dirty="0">
                <a:solidFill>
                  <a:srgbClr val="00B050"/>
                </a:solidFill>
              </a:rPr>
              <a:t>Aspectos Esenciales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CO" dirty="0"/>
              <a:t>La Obligación Aduanera cuenta con dos aspectos esenciales: </a:t>
            </a:r>
          </a:p>
          <a:p>
            <a:pPr marL="0" indent="0" algn="just">
              <a:buNone/>
            </a:pPr>
            <a:endParaRPr lang="es-CO" dirty="0"/>
          </a:p>
          <a:p>
            <a:pPr marL="514350" indent="-514350" algn="just">
              <a:buAutoNum type="arabicPeriod"/>
            </a:pPr>
            <a:r>
              <a:rPr lang="es-CO" dirty="0"/>
              <a:t>Es el vínculo que la ley ha establecido entre el actor del comercio y el Estado, para el cumplimiento de las obligaciones aduaneras dependiendo de la actividad que éste realice</a:t>
            </a:r>
          </a:p>
          <a:p>
            <a:pPr marL="514350" indent="-514350" algn="just">
              <a:buAutoNum type="arabicPeriod"/>
            </a:pPr>
            <a:r>
              <a:rPr lang="es-CO" dirty="0"/>
              <a:t>Es el conjunto de obligaciones que se debe dar a las mercancías internadas en el Territorio Aduanero Nacional, aplicándoles el régimen aduanero correspondiente.</a:t>
            </a:r>
          </a:p>
          <a:p>
            <a:pPr algn="just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379307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2060848"/>
            <a:ext cx="7571184" cy="4389120"/>
          </a:xfrm>
        </p:spPr>
        <p:txBody>
          <a:bodyPr/>
          <a:lstStyle/>
          <a:p>
            <a:pPr marL="0" indent="0" algn="just">
              <a:buNone/>
            </a:pPr>
            <a:r>
              <a:rPr lang="es-CO" dirty="0"/>
              <a:t>El actual </a:t>
            </a:r>
            <a:r>
              <a:rPr lang="es-CO" dirty="0">
                <a:hlinkClick r:id="rId2"/>
              </a:rPr>
              <a:t>Decreto 2685 de 1999</a:t>
            </a:r>
            <a:r>
              <a:rPr lang="es-CO" dirty="0"/>
              <a:t> ha establecido el nacimiento de esta obligación desde la introducción de la mercancía de procedencia extranjera al Territorio Aduanero Nacional, o por la salida de mercancías del Territorio Aduanero Nacional hacia el extranjero o hacia una Zona Franca.</a:t>
            </a:r>
          </a:p>
        </p:txBody>
      </p:sp>
    </p:spTree>
    <p:extLst>
      <p:ext uri="{BB962C8B-B14F-4D97-AF65-F5344CB8AC3E}">
        <p14:creationId xmlns:p14="http://schemas.microsoft.com/office/powerpoint/2010/main" val="4225150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980728"/>
            <a:ext cx="8229600" cy="1143000"/>
          </a:xfrm>
        </p:spPr>
        <p:txBody>
          <a:bodyPr>
            <a:normAutofit/>
          </a:bodyPr>
          <a:lstStyle/>
          <a:p>
            <a:r>
              <a:rPr lang="es-CO" dirty="0">
                <a:solidFill>
                  <a:srgbClr val="00B050"/>
                </a:solidFill>
              </a:rPr>
              <a:t>Obligación Aduanera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2636912"/>
            <a:ext cx="72008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O" dirty="0"/>
              <a:t>La Obligación Aduanera en términos generales comprende la presentación de la declaración de importación o exportación, el pago de tributos aduaneros, las sanciones cuando haya lugar, y la obtención y conservación de los documentos soporte de la operación, así como su presentación ante la autoridad en caso de ser requeridos.</a:t>
            </a:r>
          </a:p>
        </p:txBody>
      </p:sp>
    </p:spTree>
    <p:extLst>
      <p:ext uri="{BB962C8B-B14F-4D97-AF65-F5344CB8AC3E}">
        <p14:creationId xmlns:p14="http://schemas.microsoft.com/office/powerpoint/2010/main" val="3766610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15616" y="1935480"/>
            <a:ext cx="7571184" cy="4389120"/>
          </a:xfrm>
        </p:spPr>
        <p:txBody>
          <a:bodyPr/>
          <a:lstStyle/>
          <a:p>
            <a:pPr marL="0" indent="0" algn="just">
              <a:buNone/>
            </a:pPr>
            <a:r>
              <a:rPr lang="es-CO" dirty="0"/>
              <a:t>La obligación aduanera es pilar fundamental del Régimen Aduanero Colombiano; sin embargo no se había plasmado expresamente como una institución escrita en una norma, hasta el proyecto con el cual se planea expedir un nuevo Estatuto Aduanero para Colombia.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295362"/>
            <a:ext cx="2286000" cy="179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0970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704088"/>
            <a:ext cx="7571184" cy="1143000"/>
          </a:xfrm>
        </p:spPr>
        <p:txBody>
          <a:bodyPr/>
          <a:lstStyle/>
          <a:p>
            <a:r>
              <a:rPr lang="es-CO" dirty="0">
                <a:solidFill>
                  <a:srgbClr val="00B050"/>
                </a:solidFill>
              </a:rPr>
              <a:t>Nuevo Estatuto Aduanero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2564904"/>
            <a:ext cx="7715200" cy="4389120"/>
          </a:xfrm>
        </p:spPr>
        <p:txBody>
          <a:bodyPr/>
          <a:lstStyle/>
          <a:p>
            <a:pPr marL="0" indent="0" algn="just">
              <a:buNone/>
            </a:pPr>
            <a:r>
              <a:rPr lang="es-CO" dirty="0"/>
              <a:t>El nuevo Estatuto Aduanero, propuesto por el Gobierno Nacional, tiene como </a:t>
            </a:r>
            <a:r>
              <a:rPr lang="es-CO" b="1" u="sng" dirty="0"/>
              <a:t>objetivo</a:t>
            </a:r>
            <a:r>
              <a:rPr lang="es-CO" dirty="0"/>
              <a:t> armonizar la regulación aduanera colombiana con los convenios internacionales, en especial con las normas de la Comunidad Andina y el Convenio Internacional para la Simplificación y Armonización de los Regímenes Aduaneros. (Convenio de </a:t>
            </a:r>
            <a:r>
              <a:rPr lang="es-CO" dirty="0" err="1"/>
              <a:t>Kyoto</a:t>
            </a:r>
            <a:r>
              <a:rPr lang="es-CO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037379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99592" y="1935480"/>
            <a:ext cx="7787208" cy="4389120"/>
          </a:xfrm>
        </p:spPr>
        <p:txBody>
          <a:bodyPr/>
          <a:lstStyle/>
          <a:p>
            <a:pPr marL="0" indent="0" algn="just">
              <a:buNone/>
            </a:pPr>
            <a:r>
              <a:rPr lang="es-CO" dirty="0"/>
              <a:t>Se determina, como consecuencia, la necesidad de modernizar, simplificar, compilar la regulación aduanera y adecuarla a las mejores prácticas internacionales, con el objetivo de facilitar el comercio exterior y el cumplimiento de los compromisos adquiridos por el país dentro de los acuerdos comerciales.</a:t>
            </a:r>
          </a:p>
        </p:txBody>
      </p:sp>
    </p:spTree>
    <p:extLst>
      <p:ext uri="{BB962C8B-B14F-4D97-AF65-F5344CB8AC3E}">
        <p14:creationId xmlns:p14="http://schemas.microsoft.com/office/powerpoint/2010/main" val="2143383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59632" y="704088"/>
            <a:ext cx="7427168" cy="1143000"/>
          </a:xfrm>
        </p:spPr>
        <p:txBody>
          <a:bodyPr>
            <a:normAutofit fontScale="90000"/>
          </a:bodyPr>
          <a:lstStyle/>
          <a:p>
            <a:r>
              <a:rPr lang="es-CO" dirty="0">
                <a:solidFill>
                  <a:srgbClr val="00B050"/>
                </a:solidFill>
              </a:rPr>
              <a:t>Titulo II – Proyecto Aduanero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03648" y="1935480"/>
            <a:ext cx="7283152" cy="4389120"/>
          </a:xfrm>
        </p:spPr>
        <p:txBody>
          <a:bodyPr/>
          <a:lstStyle/>
          <a:p>
            <a:pPr marL="0" indent="0" algn="just">
              <a:buNone/>
            </a:pPr>
            <a:r>
              <a:rPr lang="es-CO" dirty="0"/>
              <a:t>El Título II del proyecto de decreto por el cual se pretende modificar el Decreto 2685 de 1999, abre un Capítulo denominado “</a:t>
            </a:r>
            <a:r>
              <a:rPr lang="es-CO" i="1" dirty="0"/>
              <a:t>Obligación Aduanera</a:t>
            </a:r>
            <a:r>
              <a:rPr lang="es-CO" dirty="0"/>
              <a:t>”, por medio del cual se define el alcance, se indica su naturaleza y los responsables de la Obligación Aduanera y se desarrolla finalmente el marco y aplicación de esta figura.</a:t>
            </a:r>
          </a:p>
        </p:txBody>
      </p:sp>
    </p:spTree>
    <p:extLst>
      <p:ext uri="{BB962C8B-B14F-4D97-AF65-F5344CB8AC3E}">
        <p14:creationId xmlns:p14="http://schemas.microsoft.com/office/powerpoint/2010/main" val="23236005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Compuesto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</TotalTime>
  <Words>684</Words>
  <Application>Microsoft Office PowerPoint</Application>
  <PresentationFormat>Presentación en pantalla (4:3)</PresentationFormat>
  <Paragraphs>26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Calibri</vt:lpstr>
      <vt:lpstr>Constantia</vt:lpstr>
      <vt:lpstr>Wingdings 2</vt:lpstr>
      <vt:lpstr>Flujo</vt:lpstr>
      <vt:lpstr>Obligaciones Aduaneras</vt:lpstr>
      <vt:lpstr>Presentación de PowerPoint</vt:lpstr>
      <vt:lpstr>Aspectos Esenciales</vt:lpstr>
      <vt:lpstr>Presentación de PowerPoint</vt:lpstr>
      <vt:lpstr>Obligación Aduanera</vt:lpstr>
      <vt:lpstr>Presentación de PowerPoint</vt:lpstr>
      <vt:lpstr>Nuevo Estatuto Aduanero</vt:lpstr>
      <vt:lpstr>Presentación de PowerPoint</vt:lpstr>
      <vt:lpstr>Titulo II – Proyecto Aduanero</vt:lpstr>
      <vt:lpstr>La Obligación Aduanera se define:</vt:lpstr>
      <vt:lpstr>Presentación de PowerPoint</vt:lpstr>
      <vt:lpstr>Presentación de PowerPoint</vt:lpstr>
      <vt:lpstr>Presentación de PowerPoint</vt:lpstr>
      <vt:lpstr>Conclusión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Obligaciones Aduaneras</dc:title>
  <dc:creator>CUELLAR</dc:creator>
  <cp:lastModifiedBy>Lore Mora</cp:lastModifiedBy>
  <cp:revision>4</cp:revision>
  <dcterms:created xsi:type="dcterms:W3CDTF">2016-02-11T21:20:29Z</dcterms:created>
  <dcterms:modified xsi:type="dcterms:W3CDTF">2016-03-02T12:56:41Z</dcterms:modified>
</cp:coreProperties>
</file>