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585F010-85D7-49EF-9D68-509610691A2D}" type="datetimeFigureOut">
              <a:rPr lang="es-CO" smtClean="0"/>
              <a:t>18/02/2016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F55FA6-E494-4DF9-8028-FA6C376262F4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Usuarios Aduaneros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5445224"/>
            <a:ext cx="7272808" cy="504056"/>
          </a:xfrm>
        </p:spPr>
        <p:txBody>
          <a:bodyPr>
            <a:normAutofit/>
          </a:bodyPr>
          <a:lstStyle/>
          <a:p>
            <a:r>
              <a:rPr lang="es-CO" dirty="0" smtClean="0"/>
              <a:t>Lorena Mora Urbina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6846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692696"/>
            <a:ext cx="7745505" cy="56494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O" dirty="0"/>
              <a:t>41. Beneficiarios de programas especiales de exportación PEX.</a:t>
            </a:r>
          </a:p>
          <a:p>
            <a:pPr marL="0" indent="0">
              <a:buNone/>
            </a:pPr>
            <a:r>
              <a:rPr lang="es-CO" dirty="0"/>
              <a:t>42. Depósitos privados para mercancías en tránsito San Andrés.</a:t>
            </a:r>
          </a:p>
          <a:p>
            <a:pPr marL="0" indent="0">
              <a:buNone/>
            </a:pPr>
            <a:r>
              <a:rPr lang="es-CO" dirty="0"/>
              <a:t>43. Observadores de las operaciones de importación.</a:t>
            </a:r>
          </a:p>
          <a:p>
            <a:pPr marL="0" indent="0">
              <a:buNone/>
            </a:pPr>
            <a:r>
              <a:rPr lang="es-CO" dirty="0"/>
              <a:t>44. Usuarios sistemas especiales Importación exportación.</a:t>
            </a:r>
          </a:p>
          <a:p>
            <a:pPr marL="0" indent="0">
              <a:buNone/>
            </a:pPr>
            <a:r>
              <a:rPr lang="es-CO" dirty="0"/>
              <a:t>46. Transportador marítimo régimen de importación y/o exportación.</a:t>
            </a:r>
          </a:p>
          <a:p>
            <a:pPr marL="0" indent="0">
              <a:buNone/>
            </a:pPr>
            <a:r>
              <a:rPr lang="es-CO" dirty="0"/>
              <a:t>47. Transportador terrestre régimen de importación y/o exportación.</a:t>
            </a:r>
          </a:p>
          <a:p>
            <a:pPr marL="0" indent="0">
              <a:buNone/>
            </a:pPr>
            <a:r>
              <a:rPr lang="es-CO" dirty="0"/>
              <a:t>48. Aeropuerto de servicio público o privado.</a:t>
            </a:r>
          </a:p>
          <a:p>
            <a:pPr marL="0" indent="0">
              <a:buNone/>
            </a:pPr>
            <a:r>
              <a:rPr lang="es-CO" dirty="0"/>
              <a:t>49. Transportador fluvial régimen de importación y/o exportación.</a:t>
            </a:r>
          </a:p>
          <a:p>
            <a:pPr marL="0" indent="0">
              <a:buNone/>
            </a:pP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50. Usuario industrial zona franca especial</a:t>
            </a:r>
            <a:r>
              <a:rPr lang="es-CO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53. Agencias de aduanas 1.</a:t>
            </a:r>
          </a:p>
          <a:p>
            <a:pPr marL="0" indent="0">
              <a:buNone/>
            </a:pPr>
            <a:r>
              <a:rPr lang="es-CO" dirty="0"/>
              <a:t>54. Usuario Operador Zona Franca Especial.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9424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6192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55</a:t>
            </a:r>
            <a:r>
              <a:rPr lang="es-CO" dirty="0"/>
              <a:t>. </a:t>
            </a: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Agencias de aduanas 2.</a:t>
            </a:r>
          </a:p>
          <a:p>
            <a:pPr marL="0" indent="0">
              <a:buNone/>
            </a:pP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56. Agencias de aduanas 3.</a:t>
            </a:r>
          </a:p>
          <a:p>
            <a:pPr marL="0" indent="0">
              <a:buNone/>
            </a:pP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57. Agencias de aduanas 4</a:t>
            </a:r>
            <a:r>
              <a:rPr lang="es-CO" dirty="0"/>
              <a:t>.</a:t>
            </a:r>
          </a:p>
          <a:p>
            <a:pPr marL="0" indent="0">
              <a:buNone/>
            </a:pPr>
            <a:r>
              <a:rPr lang="es-CO" dirty="0"/>
              <a:t>58. Transportador aéreo nacional.</a:t>
            </a:r>
          </a:p>
          <a:p>
            <a:pPr marL="0" indent="0">
              <a:buNone/>
            </a:pPr>
            <a:r>
              <a:rPr lang="es-CO" dirty="0"/>
              <a:t>60. Transportador aéreo, marítimo o fluvial modalidad Cabotaje.</a:t>
            </a:r>
          </a:p>
          <a:p>
            <a:pPr marL="0" indent="0">
              <a:buNone/>
            </a:pPr>
            <a:r>
              <a:rPr lang="es-CO" dirty="0"/>
              <a:t>61. Importador de alimentos de consumo humano y animal.</a:t>
            </a:r>
          </a:p>
          <a:p>
            <a:pPr marL="0" indent="0">
              <a:buNone/>
            </a:pPr>
            <a:r>
              <a:rPr lang="es-CO" dirty="0"/>
              <a:t>62. Importador Ocasional.</a:t>
            </a:r>
          </a:p>
          <a:p>
            <a:pPr marL="0" indent="0">
              <a:buNone/>
            </a:pPr>
            <a:r>
              <a:rPr lang="es-CO" dirty="0"/>
              <a:t>63. Importador de maquinaría y sus partes, Decreto 2261 del 2012</a:t>
            </a:r>
            <a:r>
              <a:rPr lang="es-CO" dirty="0" smtClean="0"/>
              <a:t>.</a:t>
            </a:r>
          </a:p>
          <a:p>
            <a:pPr marL="0" indent="0">
              <a:buNone/>
            </a:pPr>
            <a:endParaRPr lang="es-CO" sz="900" dirty="0"/>
          </a:p>
          <a:p>
            <a:pPr marL="0" indent="0" algn="just">
              <a:buNone/>
            </a:pPr>
            <a:r>
              <a:rPr lang="es-CO" b="1" dirty="0"/>
              <a:t>Es importante que el usuario aduanero identifique con claridad el código que le corresponde, conozca su concepto y conozca si es o no de su </a:t>
            </a:r>
            <a:r>
              <a:rPr lang="es-CO" b="1" dirty="0" smtClean="0"/>
              <a:t>aplicación</a:t>
            </a:r>
          </a:p>
          <a:p>
            <a:pPr marL="0" indent="0">
              <a:buNone/>
            </a:pPr>
            <a:endParaRPr lang="es-CO" b="1" dirty="0" smtClean="0"/>
          </a:p>
          <a:p>
            <a:pPr marL="0" indent="0">
              <a:buNone/>
            </a:pPr>
            <a:r>
              <a:rPr lang="es-CO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http://www.dian.gov.co/contenidos/servicios/rut_preguntasfrecuentes10.html</a:t>
            </a:r>
          </a:p>
          <a:p>
            <a:endParaRPr lang="es-CO" dirty="0"/>
          </a:p>
          <a:p>
            <a:pPr marL="0" indent="0">
              <a:buNone/>
            </a:pP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56634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CO" dirty="0"/>
              <a:t>Es aquella persona natural o jurídica que interviene directa o indirectamente en las operaciones de importación y/o exportación de bienes y/o servicios y/o de tránsito aduanero. Un usuario puede tener dos o más calidades de las señaladas en la tabla, salvo que por disposición legal no sea posible</a:t>
            </a:r>
            <a:r>
              <a:rPr lang="es-CO" dirty="0" smtClean="0"/>
              <a:t>.</a:t>
            </a:r>
          </a:p>
          <a:p>
            <a:pPr marL="0" indent="0" algn="just">
              <a:buNone/>
            </a:pPr>
            <a:endParaRPr lang="es-CO" dirty="0" smtClean="0"/>
          </a:p>
          <a:p>
            <a:pPr algn="just"/>
            <a:r>
              <a:rPr lang="es-CO" dirty="0" smtClean="0"/>
              <a:t>Casilla 54 (Rut)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Usuario Aduanero </a:t>
            </a:r>
            <a:endParaRPr lang="es-CO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581128"/>
            <a:ext cx="3384376" cy="195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907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1716" y="548680"/>
            <a:ext cx="7745505" cy="5612879"/>
          </a:xfrm>
        </p:spPr>
        <p:txBody>
          <a:bodyPr>
            <a:normAutofit/>
          </a:bodyPr>
          <a:lstStyle/>
          <a:p>
            <a:r>
              <a:rPr lang="es-CO" sz="1800" dirty="0"/>
              <a:t>Los usuarios aduaneros deben obtener el RUT teniendo en cuenta en la hoja 1, en el campo 53 de responsabilidades, el código 10 </a:t>
            </a:r>
            <a:r>
              <a:rPr lang="es-CO" sz="1800" dirty="0" smtClean="0"/>
              <a:t>correspondiente </a:t>
            </a:r>
            <a:r>
              <a:rPr lang="es-CO" sz="1800" dirty="0"/>
              <a:t>a Usuario Aduanero.  </a:t>
            </a:r>
            <a:r>
              <a:rPr lang="es-CO" sz="1800" dirty="0" smtClean="0"/>
              <a:t>Observe</a:t>
            </a:r>
            <a:r>
              <a:rPr lang="es-CO" sz="1800" dirty="0"/>
              <a:t>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69" y="2276872"/>
            <a:ext cx="7543800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386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99247" y="476673"/>
            <a:ext cx="7745505" cy="5649490"/>
          </a:xfrm>
        </p:spPr>
        <p:txBody>
          <a:bodyPr/>
          <a:lstStyle/>
          <a:p>
            <a:r>
              <a:rPr lang="es-CO" sz="2000" dirty="0"/>
              <a:t>A su vez en el campo 54 del Registro (Usuarios Aduaneros) deben estar los siguientes códigos de acuerdo con la calidad que le haya sido asignada al usuario. Observe:</a:t>
            </a:r>
          </a:p>
          <a:p>
            <a:endParaRPr lang="es-CO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58" y="2420888"/>
            <a:ext cx="7496175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831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01405" y="394588"/>
            <a:ext cx="7756263" cy="1054250"/>
          </a:xfrm>
        </p:spPr>
        <p:txBody>
          <a:bodyPr/>
          <a:lstStyle/>
          <a:p>
            <a:pPr algn="l"/>
            <a:r>
              <a:rPr lang="es-CO" sz="4000" dirty="0" smtClean="0"/>
              <a:t>Ejemplo Usuarios</a:t>
            </a:r>
            <a:endParaRPr lang="es-CO" sz="4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54544"/>
            <a:ext cx="7776864" cy="515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97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dirty="0" smtClean="0"/>
              <a:t>Un mismo usuario puede tener dos o más calidades aduaneras, a menos que por disposición legal no sea posible, los códigos son los siguientes: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Agente de carga internacional.</a:t>
            </a:r>
          </a:p>
          <a:p>
            <a:pPr marL="0" indent="0">
              <a:buNone/>
            </a:pPr>
            <a:r>
              <a:rPr lang="es-CO" dirty="0"/>
              <a:t>2. Agente marítimo.</a:t>
            </a:r>
          </a:p>
          <a:p>
            <a:pPr marL="0" indent="0">
              <a:buNone/>
            </a:pPr>
            <a:r>
              <a:rPr lang="es-CO" dirty="0"/>
              <a:t>3. Almacén general de depósito.</a:t>
            </a:r>
          </a:p>
          <a:p>
            <a:pPr marL="0" indent="0">
              <a:buNone/>
            </a:pPr>
            <a:r>
              <a:rPr lang="es-CO" dirty="0"/>
              <a:t>4. </a:t>
            </a: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Comercializadora internacional (C.I.).</a:t>
            </a:r>
          </a:p>
          <a:p>
            <a:pPr marL="0" indent="0">
              <a:buNone/>
            </a:pPr>
            <a:r>
              <a:rPr lang="es-CO" dirty="0"/>
              <a:t>5. Comerciante de la zona aduanera especial de Inírida, Puerto Carreño, </a:t>
            </a:r>
            <a:r>
              <a:rPr lang="es-CO" dirty="0" err="1"/>
              <a:t>Cumaribo</a:t>
            </a:r>
            <a:r>
              <a:rPr lang="es-CO" dirty="0"/>
              <a:t> y Primavera.</a:t>
            </a:r>
          </a:p>
          <a:p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Códigos Usuarios Aduaneros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7790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99247" y="548680"/>
            <a:ext cx="7745505" cy="5577483"/>
          </a:xfrm>
        </p:spPr>
        <p:txBody>
          <a:bodyPr>
            <a:normAutofit fontScale="92500"/>
          </a:bodyPr>
          <a:lstStyle/>
          <a:p>
            <a:r>
              <a:rPr lang="es-CO" dirty="0"/>
              <a:t>6. Comerciantes de la zona de régimen aduanero especial de Leticia.</a:t>
            </a:r>
          </a:p>
          <a:p>
            <a:r>
              <a:rPr lang="es-CO" dirty="0"/>
              <a:t>7. Comerciantes de la zona de régimen aduanero especial de Maicao, </a:t>
            </a:r>
            <a:r>
              <a:rPr lang="es-CO" dirty="0" err="1"/>
              <a:t>Uribia</a:t>
            </a:r>
            <a:r>
              <a:rPr lang="es-CO" dirty="0"/>
              <a:t> y Manaure.</a:t>
            </a:r>
          </a:p>
          <a:p>
            <a:r>
              <a:rPr lang="es-CO" dirty="0"/>
              <a:t>8. Comerciantes de la zona de régimen aduanero especial de Urabá, Tumaco y Guapi.</a:t>
            </a:r>
          </a:p>
          <a:p>
            <a:r>
              <a:rPr lang="es-CO" dirty="0"/>
              <a:t>9. Comerciantes del puerto libre de San Andrés, Providencia y Santa Catalina.</a:t>
            </a:r>
          </a:p>
          <a:p>
            <a:r>
              <a:rPr lang="es-CO" dirty="0"/>
              <a:t>10. Depósito público de apoyo logístico internacional.</a:t>
            </a:r>
          </a:p>
          <a:p>
            <a:r>
              <a:rPr lang="es-CO" dirty="0"/>
              <a:t>11. Depósito privado para procesamiento industrial.</a:t>
            </a:r>
          </a:p>
          <a:p>
            <a:r>
              <a:rPr lang="es-CO" dirty="0"/>
              <a:t>12. Depósito privado de transformación o ensamble.</a:t>
            </a:r>
          </a:p>
          <a:p>
            <a:r>
              <a:rPr lang="es-CO" dirty="0"/>
              <a:t>13. Depósito franco.</a:t>
            </a:r>
          </a:p>
          <a:p>
            <a:r>
              <a:rPr lang="es-CO" dirty="0"/>
              <a:t>14. Depósito privado aeronáutico.</a:t>
            </a:r>
          </a:p>
          <a:p>
            <a:r>
              <a:rPr lang="es-CO" dirty="0"/>
              <a:t>15. Depósito privado para distribución internacional.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0295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052736"/>
            <a:ext cx="7745505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/>
              <a:t>16. Depósito privado de provisiones de a bordo para consumo y para llevar.</a:t>
            </a:r>
          </a:p>
          <a:p>
            <a:pPr marL="0" indent="0">
              <a:buNone/>
            </a:pPr>
            <a:r>
              <a:rPr lang="es-CO" dirty="0"/>
              <a:t>17. Depósito privado para envíos urgentes.</a:t>
            </a:r>
          </a:p>
          <a:p>
            <a:pPr marL="0" indent="0">
              <a:buNone/>
            </a:pP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 Depósito privado.</a:t>
            </a:r>
          </a:p>
          <a:p>
            <a:pPr marL="0" indent="0">
              <a:buNone/>
            </a:pP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19. Depósito público.</a:t>
            </a:r>
          </a:p>
          <a:p>
            <a:pPr marL="0" indent="0">
              <a:buNone/>
            </a:pPr>
            <a:r>
              <a:rPr lang="es-CO" dirty="0"/>
              <a:t>20. Depósito público para distribución internacional.</a:t>
            </a:r>
          </a:p>
          <a:p>
            <a:pPr marL="0" indent="0">
              <a:buNone/>
            </a:pPr>
            <a:r>
              <a:rPr lang="es-CO" dirty="0"/>
              <a:t>21. Exportador de café</a:t>
            </a:r>
          </a:p>
          <a:p>
            <a:pPr marL="0" indent="0">
              <a:buNone/>
            </a:pPr>
            <a:r>
              <a:rPr lang="es-CO" dirty="0"/>
              <a:t>22. Exportador.</a:t>
            </a:r>
          </a:p>
          <a:p>
            <a:pPr marL="0" indent="0">
              <a:buNone/>
            </a:pPr>
            <a:r>
              <a:rPr lang="es-CO" dirty="0"/>
              <a:t>23. Importador.</a:t>
            </a:r>
          </a:p>
          <a:p>
            <a:pPr marL="0" indent="0">
              <a:buNone/>
            </a:pPr>
            <a:r>
              <a:rPr lang="es-CO" dirty="0"/>
              <a:t>24. Intermediario de tráfico postal y envíos urgentes.</a:t>
            </a:r>
          </a:p>
          <a:p>
            <a:pPr marL="0" indent="0">
              <a:buNone/>
            </a:pPr>
            <a:r>
              <a:rPr lang="es-CO" dirty="0"/>
              <a:t>25. Operador de transporte multimodal.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00210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99247" y="548681"/>
            <a:ext cx="7745505" cy="55774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O" dirty="0">
                <a:solidFill>
                  <a:schemeClr val="tx1"/>
                </a:solidFill>
              </a:rPr>
              <a:t>26. Sociedad de intermediación aduanera.</a:t>
            </a:r>
          </a:p>
          <a:p>
            <a:pPr marL="0" indent="0">
              <a:buNone/>
            </a:pPr>
            <a:r>
              <a:rPr lang="es-CO" dirty="0"/>
              <a:t>27. Titular de puertos y muelles de servicio público o privado.</a:t>
            </a:r>
          </a:p>
          <a:p>
            <a:pPr marL="0" indent="0">
              <a:buNone/>
            </a:pPr>
            <a:r>
              <a:rPr lang="es-CO" dirty="0"/>
              <a:t>28. Transportador aéreo régimen de importación y/o exportación.</a:t>
            </a:r>
          </a:p>
          <a:p>
            <a:pPr marL="0" indent="0">
              <a:buNone/>
            </a:pPr>
            <a:r>
              <a:rPr lang="es-CO" dirty="0"/>
              <a:t>29. Transportista nacional para operaciones del régimen de tránsito aduanero.</a:t>
            </a:r>
          </a:p>
          <a:p>
            <a:pPr marL="0" indent="0">
              <a:buNone/>
            </a:pPr>
            <a:r>
              <a:rPr lang="es-CO" dirty="0"/>
              <a:t>30. Usuario comercial zona franca.</a:t>
            </a:r>
          </a:p>
          <a:p>
            <a:pPr marL="0" indent="0">
              <a:buNone/>
            </a:pPr>
            <a:r>
              <a:rPr lang="es-CO" dirty="0"/>
              <a:t>32. Usuario industrial de bienes zona franca.</a:t>
            </a:r>
          </a:p>
          <a:p>
            <a:pPr marL="0" indent="0">
              <a:buNone/>
            </a:pPr>
            <a:r>
              <a:rPr lang="es-CO" dirty="0"/>
              <a:t>34. Usuario industrial de servicios zona franca.</a:t>
            </a:r>
          </a:p>
          <a:p>
            <a:pPr marL="0" indent="0">
              <a:buNone/>
            </a:pPr>
            <a:r>
              <a:rPr lang="es-CO" dirty="0"/>
              <a:t>36. Usuario operador de zona franca.</a:t>
            </a:r>
          </a:p>
          <a:p>
            <a:pPr marL="0" indent="0">
              <a:buNone/>
            </a:pP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37. Usuario aduanero permanente.</a:t>
            </a:r>
          </a:p>
          <a:p>
            <a:pPr marL="0" indent="0">
              <a:buNone/>
            </a:pPr>
            <a:r>
              <a:rPr lang="es-CO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38. Usuario altamente exportador.</a:t>
            </a:r>
          </a:p>
          <a:p>
            <a:pPr marL="0" indent="0">
              <a:buNone/>
            </a:pPr>
            <a:r>
              <a:rPr lang="es-CO" dirty="0"/>
              <a:t>39. Usuario de zonas económicas especiales de exportación.</a:t>
            </a:r>
          </a:p>
          <a:p>
            <a:pPr marL="0" indent="0">
              <a:buNone/>
            </a:pPr>
            <a:r>
              <a:rPr lang="es-CO" dirty="0"/>
              <a:t>40. Deposito privado de instalaciones industriales.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67350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78</TotalTime>
  <Words>659</Words>
  <Application>Microsoft Office PowerPoint</Application>
  <PresentationFormat>Presentación en pantalla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Cartoné</vt:lpstr>
      <vt:lpstr>Usuarios Aduaneros</vt:lpstr>
      <vt:lpstr>Usuario Aduanero </vt:lpstr>
      <vt:lpstr>Presentación de PowerPoint</vt:lpstr>
      <vt:lpstr>Presentación de PowerPoint</vt:lpstr>
      <vt:lpstr>Ejemplo Usuarios</vt:lpstr>
      <vt:lpstr>Códigos Usuarios Aduaneros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Usuarios Aduaneros</dc:title>
  <dc:creator>CUELLAR</dc:creator>
  <cp:lastModifiedBy>CUELLAR</cp:lastModifiedBy>
  <cp:revision>8</cp:revision>
  <dcterms:created xsi:type="dcterms:W3CDTF">2016-02-18T19:45:54Z</dcterms:created>
  <dcterms:modified xsi:type="dcterms:W3CDTF">2016-02-18T21:04:44Z</dcterms:modified>
</cp:coreProperties>
</file>