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7" r:id="rId1"/>
  </p:sldMasterIdLst>
  <p:sldIdLst>
    <p:sldId id="256" r:id="rId2"/>
    <p:sldId id="257" r:id="rId3"/>
    <p:sldId id="259" r:id="rId4"/>
    <p:sldId id="258" r:id="rId5"/>
    <p:sldId id="265" r:id="rId6"/>
    <p:sldId id="260" r:id="rId7"/>
    <p:sldId id="261" r:id="rId8"/>
    <p:sldId id="262"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45769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5635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7448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32722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7063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61839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21185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94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78843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420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61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9020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0636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4639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3469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491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75127987"/>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6937" y="1648497"/>
            <a:ext cx="8915399" cy="1429554"/>
          </a:xfrm>
        </p:spPr>
        <p:txBody>
          <a:bodyPr>
            <a:normAutofit/>
          </a:bodyPr>
          <a:lstStyle/>
          <a:p>
            <a:r>
              <a:rPr lang="es-CO" b="1" dirty="0" smtClean="0"/>
              <a:t>AGENCIAS DE ADUANAS</a:t>
            </a:r>
            <a:endParaRPr lang="es-CO" b="1" dirty="0"/>
          </a:p>
        </p:txBody>
      </p:sp>
      <p:sp>
        <p:nvSpPr>
          <p:cNvPr id="3" name="Subtítulo 2"/>
          <p:cNvSpPr>
            <a:spLocks noGrp="1"/>
          </p:cNvSpPr>
          <p:nvPr>
            <p:ph type="subTitle" idx="1"/>
          </p:nvPr>
        </p:nvSpPr>
        <p:spPr>
          <a:xfrm>
            <a:off x="9337183" y="5318975"/>
            <a:ext cx="2550017" cy="1107583"/>
          </a:xfrm>
        </p:spPr>
        <p:txBody>
          <a:bodyPr>
            <a:normAutofit/>
          </a:bodyPr>
          <a:lstStyle/>
          <a:p>
            <a:pPr algn="r"/>
            <a:r>
              <a:rPr lang="es-CO" b="1" dirty="0" smtClean="0"/>
              <a:t>ANYIL RANGEL</a:t>
            </a:r>
          </a:p>
          <a:p>
            <a:pPr algn="r"/>
            <a:r>
              <a:rPr lang="es-CO" b="1" dirty="0" smtClean="0"/>
              <a:t>16361063</a:t>
            </a:r>
            <a:endParaRPr lang="es-CO" b="1" dirty="0"/>
          </a:p>
        </p:txBody>
      </p:sp>
    </p:spTree>
    <p:extLst>
      <p:ext uri="{BB962C8B-B14F-4D97-AF65-F5344CB8AC3E}">
        <p14:creationId xmlns:p14="http://schemas.microsoft.com/office/powerpoint/2010/main" val="9793745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65161" y="1687132"/>
            <a:ext cx="10139451" cy="4224090"/>
          </a:xfrm>
        </p:spPr>
        <p:txBody>
          <a:bodyPr/>
          <a:lstStyle/>
          <a:p>
            <a:pPr algn="just"/>
            <a:r>
              <a:rPr lang="es-CO" sz="2000" dirty="0" smtClean="0">
                <a:solidFill>
                  <a:schemeClr val="tx1"/>
                </a:solidFill>
              </a:rPr>
              <a:t>Se les exigen contar con un patrimonio liquido fiscal mínimo de $44.000.000</a:t>
            </a:r>
          </a:p>
          <a:p>
            <a:pPr algn="just"/>
            <a:endParaRPr lang="es-CO" sz="2000" dirty="0">
              <a:solidFill>
                <a:schemeClr val="tx1"/>
              </a:solidFill>
            </a:endParaRPr>
          </a:p>
          <a:p>
            <a:pPr algn="just"/>
            <a:r>
              <a:rPr lang="es-CO" sz="2000" dirty="0" smtClean="0">
                <a:solidFill>
                  <a:schemeClr val="tx1"/>
                </a:solidFill>
              </a:rPr>
              <a:t>Serán aquellas con permiso para ejercer su actividad exclusivamente en una sola de las jurisdicciones aduaneras de las administraciones de la DIAN de Arauca, Inírida, Leticia, Puerto Asís, Puerto Carreño, San Andrés, Tumaco o Yopal y demás administraciones que establezca dicha entidad, respecto de operaciones sobre las cuales no exista limitación alguna para ejercer el agenciamiento aduanero.</a:t>
            </a:r>
          </a:p>
          <a:p>
            <a:pPr algn="just"/>
            <a:endParaRPr lang="es-CO" sz="2000" dirty="0">
              <a:solidFill>
                <a:schemeClr val="tx1"/>
              </a:solidFill>
            </a:endParaRPr>
          </a:p>
          <a:p>
            <a:pPr algn="just"/>
            <a:r>
              <a:rPr lang="es-CO" sz="2000" dirty="0" smtClean="0">
                <a:solidFill>
                  <a:schemeClr val="tx1"/>
                </a:solidFill>
              </a:rPr>
              <a:t>Deberán tener constituida póliza de garantía  por un valor mínimo de 500 salarios mínimos mensuales legales vigentes.</a:t>
            </a:r>
            <a:endParaRPr lang="es-CO" sz="2000" dirty="0">
              <a:solidFill>
                <a:schemeClr val="tx1"/>
              </a:solidFill>
            </a:endParaRPr>
          </a:p>
          <a:p>
            <a:pPr marL="0" indent="0" algn="just">
              <a:buNone/>
            </a:pPr>
            <a:endParaRPr lang="es-CO" dirty="0">
              <a:solidFill>
                <a:schemeClr val="tx1"/>
              </a:solidFill>
            </a:endParaRPr>
          </a:p>
        </p:txBody>
      </p:sp>
      <p:sp>
        <p:nvSpPr>
          <p:cNvPr id="4" name="Llamada de flecha hacia abajo 3"/>
          <p:cNvSpPr/>
          <p:nvPr/>
        </p:nvSpPr>
        <p:spPr>
          <a:xfrm>
            <a:off x="5769735" y="425003"/>
            <a:ext cx="1558344" cy="88864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4</a:t>
            </a:r>
            <a:endParaRPr lang="es-CO" b="1" dirty="0"/>
          </a:p>
        </p:txBody>
      </p:sp>
    </p:spTree>
    <p:extLst>
      <p:ext uri="{BB962C8B-B14F-4D97-AF65-F5344CB8AC3E}">
        <p14:creationId xmlns:p14="http://schemas.microsoft.com/office/powerpoint/2010/main" val="926516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72745" y="206062"/>
            <a:ext cx="7469746" cy="1416676"/>
          </a:xfrm>
        </p:spPr>
        <p:txBody>
          <a:bodyPr/>
          <a:lstStyle/>
          <a:p>
            <a:pPr algn="ctr"/>
            <a:r>
              <a:rPr lang="es-CO" b="1" dirty="0" smtClean="0"/>
              <a:t>OBLIGACIONES</a:t>
            </a:r>
            <a:endParaRPr lang="es-CO" b="1" dirty="0"/>
          </a:p>
        </p:txBody>
      </p:sp>
      <p:sp>
        <p:nvSpPr>
          <p:cNvPr id="3" name="Marcador de contenido 2"/>
          <p:cNvSpPr>
            <a:spLocks noGrp="1"/>
          </p:cNvSpPr>
          <p:nvPr>
            <p:ph idx="1"/>
          </p:nvPr>
        </p:nvSpPr>
        <p:spPr>
          <a:xfrm>
            <a:off x="1558344" y="3412901"/>
            <a:ext cx="9946268" cy="3258355"/>
          </a:xfrm>
        </p:spPr>
        <p:txBody>
          <a:bodyPr/>
          <a:lstStyle/>
          <a:p>
            <a:pPr algn="just">
              <a:buFont typeface="Wingdings" panose="05000000000000000000" pitchFamily="2" charset="2"/>
              <a:buChar char="v"/>
            </a:pPr>
            <a:r>
              <a:rPr lang="es-CO" dirty="0" smtClean="0">
                <a:solidFill>
                  <a:schemeClr val="tx1"/>
                </a:solidFill>
              </a:rPr>
              <a:t>Actuar de manera eficiente, transparente, ágil y oportuna en el tramite de las operaciones de comercio exterior ante la autoridad aduanera.</a:t>
            </a:r>
          </a:p>
          <a:p>
            <a:pPr marL="0" indent="0" algn="just">
              <a:buNone/>
            </a:pPr>
            <a:endParaRPr lang="es-CO" dirty="0" smtClean="0">
              <a:solidFill>
                <a:schemeClr val="tx1"/>
              </a:solidFill>
            </a:endParaRPr>
          </a:p>
          <a:p>
            <a:pPr algn="just">
              <a:buFont typeface="Wingdings" panose="05000000000000000000" pitchFamily="2" charset="2"/>
              <a:buChar char="v"/>
            </a:pPr>
            <a:r>
              <a:rPr lang="es-CO" dirty="0" smtClean="0">
                <a:solidFill>
                  <a:schemeClr val="tx1"/>
                </a:solidFill>
              </a:rPr>
              <a:t>Prestar los servicios de agenciamiento aduanero, de acuerdo con el nivel de agencia de aduanas, a los usuarios de comercio exterior que lo requieran.</a:t>
            </a:r>
          </a:p>
          <a:p>
            <a:pPr marL="0" indent="0" algn="just">
              <a:buNone/>
            </a:pPr>
            <a:endParaRPr lang="es-CO" dirty="0" smtClean="0">
              <a:solidFill>
                <a:schemeClr val="tx1"/>
              </a:solidFill>
            </a:endParaRPr>
          </a:p>
          <a:p>
            <a:pPr algn="just">
              <a:buFont typeface="Wingdings" panose="05000000000000000000" pitchFamily="2" charset="2"/>
              <a:buChar char="v"/>
            </a:pPr>
            <a:r>
              <a:rPr lang="es-CO" dirty="0">
                <a:solidFill>
                  <a:schemeClr val="tx1"/>
                </a:solidFill>
              </a:rPr>
              <a:t>Liquidar y cancelar los tributos aduaneros y sanciones a que hubiera lugar, de acuerdo con lo previsto en la normatividad aduanera.</a:t>
            </a:r>
          </a:p>
          <a:p>
            <a:pPr marL="0" indent="0" algn="just">
              <a:buNone/>
            </a:pPr>
            <a:endParaRPr lang="es-CO" dirty="0" smtClean="0">
              <a:solidFill>
                <a:schemeClr val="tx1"/>
              </a:solidFill>
            </a:endParaRPr>
          </a:p>
          <a:p>
            <a:pPr>
              <a:buFont typeface="Wingdings" panose="05000000000000000000" pitchFamily="2" charset="2"/>
              <a:buChar char="v"/>
            </a:pPr>
            <a:endParaRPr lang="es-CO" dirty="0"/>
          </a:p>
        </p:txBody>
      </p:sp>
      <p:pic>
        <p:nvPicPr>
          <p:cNvPr id="4" name="Imagen 3"/>
          <p:cNvPicPr>
            <a:picLocks noChangeAspect="1"/>
          </p:cNvPicPr>
          <p:nvPr/>
        </p:nvPicPr>
        <p:blipFill>
          <a:blip r:embed="rId2"/>
          <a:stretch>
            <a:fillRect/>
          </a:stretch>
        </p:blipFill>
        <p:spPr>
          <a:xfrm>
            <a:off x="3689798" y="914400"/>
            <a:ext cx="5035639" cy="2356834"/>
          </a:xfrm>
          <a:prstGeom prst="rect">
            <a:avLst/>
          </a:prstGeom>
        </p:spPr>
      </p:pic>
    </p:spTree>
    <p:extLst>
      <p:ext uri="{BB962C8B-B14F-4D97-AF65-F5344CB8AC3E}">
        <p14:creationId xmlns:p14="http://schemas.microsoft.com/office/powerpoint/2010/main" val="882330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81825" y="399245"/>
            <a:ext cx="10612192" cy="6458754"/>
          </a:xfrm>
        </p:spPr>
        <p:txBody>
          <a:bodyPr/>
          <a:lstStyle/>
          <a:p>
            <a:pPr marL="0" indent="0" algn="just">
              <a:buNone/>
            </a:pPr>
            <a:endParaRPr lang="es-CO" dirty="0" smtClean="0">
              <a:solidFill>
                <a:schemeClr val="tx1"/>
              </a:solidFill>
            </a:endParaRPr>
          </a:p>
          <a:p>
            <a:pPr algn="just">
              <a:buFont typeface="Wingdings" panose="05000000000000000000" pitchFamily="2" charset="2"/>
              <a:buChar char="v"/>
            </a:pPr>
            <a:endParaRPr lang="es-CO" dirty="0" smtClean="0">
              <a:solidFill>
                <a:schemeClr val="tx1"/>
              </a:solidFill>
            </a:endParaRPr>
          </a:p>
          <a:p>
            <a:pPr algn="just">
              <a:buFont typeface="Wingdings" panose="05000000000000000000" pitchFamily="2" charset="2"/>
              <a:buChar char="v"/>
            </a:pPr>
            <a:r>
              <a:rPr lang="es-CO" smtClean="0">
                <a:solidFill>
                  <a:schemeClr val="tx1"/>
                </a:solidFill>
              </a:rPr>
              <a:t>Contar al </a:t>
            </a:r>
            <a:r>
              <a:rPr lang="es-CO" dirty="0" smtClean="0">
                <a:solidFill>
                  <a:schemeClr val="tx1"/>
                </a:solidFill>
              </a:rPr>
              <a:t>momento de presentar las declaraciones de importación, exportación o transito, con todos los documentos soportes requeridos.</a:t>
            </a:r>
          </a:p>
          <a:p>
            <a:pPr marL="0" indent="0" algn="just">
              <a:buNone/>
            </a:pPr>
            <a:endParaRPr lang="es-CO" dirty="0" smtClean="0">
              <a:solidFill>
                <a:schemeClr val="tx1"/>
              </a:solidFill>
            </a:endParaRPr>
          </a:p>
          <a:p>
            <a:pPr algn="just">
              <a:buFont typeface="Wingdings" panose="05000000000000000000" pitchFamily="2" charset="2"/>
              <a:buChar char="v"/>
            </a:pPr>
            <a:r>
              <a:rPr lang="es-CO" dirty="0" smtClean="0">
                <a:solidFill>
                  <a:schemeClr val="tx1"/>
                </a:solidFill>
              </a:rPr>
              <a:t>Registrar el numero y fecha de levante, inmediatamente obtenido, en el original de cada uno de los documentos soporte de la declaración de importación, así como el numero y fecha de presentación y aceptación de la declaración de importación.</a:t>
            </a:r>
          </a:p>
          <a:p>
            <a:pPr marL="0" indent="0" algn="just">
              <a:buNone/>
            </a:pPr>
            <a:endParaRPr lang="es-CO" dirty="0" smtClean="0">
              <a:solidFill>
                <a:schemeClr val="tx1"/>
              </a:solidFill>
            </a:endParaRPr>
          </a:p>
          <a:p>
            <a:pPr algn="just">
              <a:buFont typeface="Wingdings" panose="05000000000000000000" pitchFamily="2" charset="2"/>
              <a:buChar char="v"/>
            </a:pPr>
            <a:r>
              <a:rPr lang="es-CO" dirty="0" smtClean="0">
                <a:solidFill>
                  <a:schemeClr val="tx1"/>
                </a:solidFill>
              </a:rPr>
              <a:t> Suministrar  copia o fotocopia de los documentos soportes que conserve en su archivo, a solicitud del respectivo importador o exportador que lo requiera.</a:t>
            </a:r>
          </a:p>
          <a:p>
            <a:pPr marL="0" indent="0" algn="just">
              <a:buNone/>
            </a:pPr>
            <a:endParaRPr lang="es-CO" dirty="0" smtClean="0">
              <a:solidFill>
                <a:schemeClr val="tx1"/>
              </a:solidFill>
            </a:endParaRPr>
          </a:p>
          <a:p>
            <a:pPr algn="just">
              <a:buFont typeface="Wingdings" panose="05000000000000000000" pitchFamily="2" charset="2"/>
              <a:buChar char="v"/>
            </a:pPr>
            <a:r>
              <a:rPr lang="es-CO" dirty="0" smtClean="0">
                <a:solidFill>
                  <a:schemeClr val="tx1"/>
                </a:solidFill>
              </a:rPr>
              <a:t>Vincular a sus empleados de madera directa y formal cumpliendo con todas las obligaciones laborales.</a:t>
            </a:r>
          </a:p>
          <a:p>
            <a:pPr algn="just">
              <a:buFont typeface="Wingdings" panose="05000000000000000000" pitchFamily="2" charset="2"/>
              <a:buChar char="v"/>
            </a:pPr>
            <a:endParaRPr lang="es-CO" dirty="0">
              <a:solidFill>
                <a:schemeClr val="tx1"/>
              </a:solidFill>
            </a:endParaRPr>
          </a:p>
          <a:p>
            <a:pPr algn="just">
              <a:buFont typeface="Wingdings" panose="05000000000000000000" pitchFamily="2" charset="2"/>
              <a:buChar char="v"/>
            </a:pPr>
            <a:r>
              <a:rPr lang="es-CO" dirty="0" smtClean="0">
                <a:solidFill>
                  <a:schemeClr val="tx1"/>
                </a:solidFill>
              </a:rPr>
              <a:t>Presentar y aprobar las evaluaciones de conocimiento técnico realizadas por la DIAN.</a:t>
            </a:r>
          </a:p>
          <a:p>
            <a:pPr algn="just">
              <a:buFont typeface="Wingdings" panose="05000000000000000000" pitchFamily="2" charset="2"/>
              <a:buChar char="v"/>
            </a:pPr>
            <a:endParaRPr lang="es-CO" dirty="0">
              <a:solidFill>
                <a:schemeClr val="tx1"/>
              </a:solidFill>
            </a:endParaRPr>
          </a:p>
          <a:p>
            <a:pPr marL="0" indent="0" algn="just">
              <a:buNone/>
            </a:pPr>
            <a:endParaRPr lang="es-CO" dirty="0" smtClean="0">
              <a:solidFill>
                <a:schemeClr val="tx1"/>
              </a:solidFill>
            </a:endParaRPr>
          </a:p>
          <a:p>
            <a:pPr marL="0" indent="0" algn="just">
              <a:buNone/>
            </a:pPr>
            <a:endParaRPr lang="es-CO" dirty="0" smtClean="0">
              <a:solidFill>
                <a:schemeClr val="tx1"/>
              </a:solidFill>
            </a:endParaRPr>
          </a:p>
          <a:p>
            <a:pPr algn="just">
              <a:buFont typeface="Wingdings" panose="05000000000000000000" pitchFamily="2" charset="2"/>
              <a:buChar char="v"/>
            </a:pPr>
            <a:endParaRPr lang="es-CO" dirty="0" smtClean="0">
              <a:solidFill>
                <a:schemeClr val="tx1"/>
              </a:solidFill>
            </a:endParaRPr>
          </a:p>
          <a:p>
            <a:pPr algn="just">
              <a:buFont typeface="Wingdings" panose="05000000000000000000" pitchFamily="2" charset="2"/>
              <a:buChar char="v"/>
            </a:pPr>
            <a:endParaRPr lang="es-CO" dirty="0">
              <a:solidFill>
                <a:schemeClr val="tx1"/>
              </a:solidFill>
            </a:endParaRPr>
          </a:p>
        </p:txBody>
      </p:sp>
    </p:spTree>
    <p:extLst>
      <p:ext uri="{BB962C8B-B14F-4D97-AF65-F5344CB8AC3E}">
        <p14:creationId xmlns:p14="http://schemas.microsoft.com/office/powerpoint/2010/main" val="1939302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01096" y="141667"/>
            <a:ext cx="4133045" cy="875764"/>
          </a:xfrm>
        </p:spPr>
        <p:txBody>
          <a:bodyPr>
            <a:normAutofit/>
          </a:bodyPr>
          <a:lstStyle/>
          <a:p>
            <a:pPr algn="ctr"/>
            <a:r>
              <a:rPr lang="es-CO" sz="4000" b="1" dirty="0" smtClean="0">
                <a:solidFill>
                  <a:schemeClr val="tx1"/>
                </a:solidFill>
              </a:rPr>
              <a:t>DEFINICIÓN</a:t>
            </a:r>
            <a:endParaRPr lang="es-CO" sz="4000" b="1" dirty="0">
              <a:solidFill>
                <a:schemeClr val="tx1"/>
              </a:solidFill>
            </a:endParaRPr>
          </a:p>
        </p:txBody>
      </p:sp>
      <p:sp>
        <p:nvSpPr>
          <p:cNvPr id="3" name="Marcador de contenido 2"/>
          <p:cNvSpPr>
            <a:spLocks noGrp="1"/>
          </p:cNvSpPr>
          <p:nvPr>
            <p:ph idx="1"/>
          </p:nvPr>
        </p:nvSpPr>
        <p:spPr>
          <a:xfrm>
            <a:off x="4610637" y="1416061"/>
            <a:ext cx="7366715" cy="5267460"/>
          </a:xfrm>
        </p:spPr>
        <p:txBody>
          <a:bodyPr>
            <a:noAutofit/>
          </a:bodyPr>
          <a:lstStyle/>
          <a:p>
            <a:pPr marL="0" indent="0" algn="just">
              <a:buNone/>
            </a:pPr>
            <a:r>
              <a:rPr lang="es-CO" sz="2500" dirty="0" smtClean="0">
                <a:solidFill>
                  <a:schemeClr val="tx1"/>
                </a:solidFill>
              </a:rPr>
              <a:t>Son las personas </a:t>
            </a:r>
            <a:r>
              <a:rPr lang="es-CO" sz="2500" dirty="0">
                <a:solidFill>
                  <a:schemeClr val="tx1"/>
                </a:solidFill>
              </a:rPr>
              <a:t>jurídicas autorizadas por la DIAN para ejercer el </a:t>
            </a:r>
            <a:r>
              <a:rPr lang="es-CO" sz="2500" dirty="0" smtClean="0">
                <a:solidFill>
                  <a:schemeClr val="tx1"/>
                </a:solidFill>
              </a:rPr>
              <a:t>agenciamiento </a:t>
            </a:r>
            <a:r>
              <a:rPr lang="es-CO" sz="2500" dirty="0">
                <a:solidFill>
                  <a:schemeClr val="tx1"/>
                </a:solidFill>
              </a:rPr>
              <a:t>aduanero, actividad auxiliar de la función pública aduanera de naturaleza mercantil y de servicio, orientada a garantizar que los usuarios de comercio exterior que utilicen sus servicios cumplan con las normas legales existentes en materia de importación, exportación y tránsito aduanero y cualquier operación o procedimiento aduanero inherente a dichas </a:t>
            </a:r>
            <a:r>
              <a:rPr lang="es-CO" sz="2500" dirty="0" smtClean="0">
                <a:solidFill>
                  <a:schemeClr val="tx1"/>
                </a:solidFill>
              </a:rPr>
              <a:t>actividades</a:t>
            </a:r>
            <a:r>
              <a:rPr lang="es-CO" sz="2500" dirty="0" smtClean="0"/>
              <a:t>.</a:t>
            </a:r>
            <a:endParaRPr lang="es-CO" sz="2500" dirty="0"/>
          </a:p>
        </p:txBody>
      </p:sp>
      <p:pic>
        <p:nvPicPr>
          <p:cNvPr id="2058" name="Picture 10" descr="Resultado de imagen para agencia de adua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81" y="1416061"/>
            <a:ext cx="4180267" cy="4145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788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Marcador de texto 13"/>
          <p:cNvSpPr>
            <a:spLocks noGrp="1"/>
          </p:cNvSpPr>
          <p:nvPr>
            <p:ph type="body" idx="1"/>
          </p:nvPr>
        </p:nvSpPr>
        <p:spPr>
          <a:xfrm>
            <a:off x="1841681" y="309094"/>
            <a:ext cx="3915176" cy="669700"/>
          </a:xfrm>
        </p:spPr>
        <p:txBody>
          <a:bodyPr/>
          <a:lstStyle/>
          <a:p>
            <a:pPr algn="ctr"/>
            <a:r>
              <a:rPr lang="es-CO" b="1" dirty="0" smtClean="0">
                <a:solidFill>
                  <a:schemeClr val="tx1"/>
                </a:solidFill>
              </a:rPr>
              <a:t>FUNCIÓN</a:t>
            </a:r>
            <a:endParaRPr lang="es-CO" b="1" dirty="0">
              <a:solidFill>
                <a:schemeClr val="tx1"/>
              </a:solidFill>
            </a:endParaRPr>
          </a:p>
        </p:txBody>
      </p:sp>
      <p:sp>
        <p:nvSpPr>
          <p:cNvPr id="3" name="Marcador de contenido 2"/>
          <p:cNvSpPr>
            <a:spLocks noGrp="1"/>
          </p:cNvSpPr>
          <p:nvPr>
            <p:ph sz="half" idx="2"/>
          </p:nvPr>
        </p:nvSpPr>
        <p:spPr>
          <a:xfrm>
            <a:off x="875764" y="3600698"/>
            <a:ext cx="5537916" cy="3070558"/>
          </a:xfrm>
        </p:spPr>
        <p:txBody>
          <a:bodyPr>
            <a:normAutofit/>
          </a:bodyPr>
          <a:lstStyle/>
          <a:p>
            <a:pPr algn="just">
              <a:buFont typeface="Wingdings" panose="05000000000000000000" pitchFamily="2" charset="2"/>
              <a:buChar char="Ø"/>
            </a:pPr>
            <a:r>
              <a:rPr lang="es-CO" sz="2200" dirty="0" smtClean="0">
                <a:solidFill>
                  <a:schemeClr val="tx1"/>
                </a:solidFill>
              </a:rPr>
              <a:t>La función principal de las agencias de aduanas es actuar como colaboradores antes las autoridades aduaneras en el cumplimiento de las normas legales relacionadas con los procedimientos aduaneros y las actividades de comercio exterior. </a:t>
            </a:r>
            <a:endParaRPr lang="es-CO" sz="2200" dirty="0">
              <a:solidFill>
                <a:schemeClr val="tx1"/>
              </a:solidFill>
            </a:endParaRPr>
          </a:p>
        </p:txBody>
      </p:sp>
      <p:sp>
        <p:nvSpPr>
          <p:cNvPr id="15" name="Marcador de texto 14"/>
          <p:cNvSpPr>
            <a:spLocks noGrp="1"/>
          </p:cNvSpPr>
          <p:nvPr>
            <p:ph type="body" sz="quarter" idx="3"/>
          </p:nvPr>
        </p:nvSpPr>
        <p:spPr>
          <a:xfrm>
            <a:off x="7506629" y="309095"/>
            <a:ext cx="3999001" cy="669700"/>
          </a:xfrm>
        </p:spPr>
        <p:txBody>
          <a:bodyPr/>
          <a:lstStyle/>
          <a:p>
            <a:pPr algn="ctr"/>
            <a:r>
              <a:rPr lang="es-CO" b="1" dirty="0" smtClean="0">
                <a:solidFill>
                  <a:schemeClr val="tx1"/>
                </a:solidFill>
              </a:rPr>
              <a:t>PROHIBICIÓN</a:t>
            </a:r>
            <a:endParaRPr lang="es-CO" b="1" dirty="0">
              <a:solidFill>
                <a:schemeClr val="tx1"/>
              </a:solidFill>
            </a:endParaRPr>
          </a:p>
        </p:txBody>
      </p:sp>
      <p:sp>
        <p:nvSpPr>
          <p:cNvPr id="16" name="Marcador de contenido 15"/>
          <p:cNvSpPr>
            <a:spLocks noGrp="1"/>
          </p:cNvSpPr>
          <p:nvPr>
            <p:ph sz="quarter" idx="4"/>
          </p:nvPr>
        </p:nvSpPr>
        <p:spPr>
          <a:xfrm>
            <a:off x="7006107" y="3600698"/>
            <a:ext cx="4958366" cy="2967527"/>
          </a:xfrm>
        </p:spPr>
        <p:txBody>
          <a:bodyPr>
            <a:noAutofit/>
          </a:bodyPr>
          <a:lstStyle/>
          <a:p>
            <a:pPr algn="just">
              <a:buFont typeface="Wingdings" panose="05000000000000000000" pitchFamily="2" charset="2"/>
              <a:buChar char="Ø"/>
            </a:pPr>
            <a:r>
              <a:rPr lang="es-CO" sz="2100" dirty="0" smtClean="0">
                <a:solidFill>
                  <a:schemeClr val="tx1"/>
                </a:solidFill>
              </a:rPr>
              <a:t>Bajo ninguna circunstancia las agencias de aduanas podrán realizar labores de consolidación de carga, transporte de carga o deposito de mercancías, salvo que se trate de almacenes generales de deposito para el ultimo evento.</a:t>
            </a:r>
            <a:endParaRPr lang="es-CO" sz="2100" dirty="0">
              <a:solidFill>
                <a:schemeClr val="tx1"/>
              </a:solidFill>
            </a:endParaRPr>
          </a:p>
        </p:txBody>
      </p:sp>
      <p:pic>
        <p:nvPicPr>
          <p:cNvPr id="17" name="Imagen 16"/>
          <p:cNvPicPr>
            <a:picLocks noChangeAspect="1"/>
          </p:cNvPicPr>
          <p:nvPr/>
        </p:nvPicPr>
        <p:blipFill>
          <a:blip r:embed="rId2"/>
          <a:stretch>
            <a:fillRect/>
          </a:stretch>
        </p:blipFill>
        <p:spPr>
          <a:xfrm>
            <a:off x="8554634" y="1372126"/>
            <a:ext cx="1902990" cy="1602798"/>
          </a:xfrm>
          <a:prstGeom prst="rect">
            <a:avLst/>
          </a:prstGeom>
        </p:spPr>
      </p:pic>
      <p:pic>
        <p:nvPicPr>
          <p:cNvPr id="18" name="Imagen 17"/>
          <p:cNvPicPr>
            <a:picLocks noChangeAspect="1"/>
          </p:cNvPicPr>
          <p:nvPr/>
        </p:nvPicPr>
        <p:blipFill>
          <a:blip r:embed="rId3"/>
          <a:stretch>
            <a:fillRect/>
          </a:stretch>
        </p:blipFill>
        <p:spPr>
          <a:xfrm>
            <a:off x="2385745" y="1372126"/>
            <a:ext cx="2517954" cy="1835240"/>
          </a:xfrm>
          <a:prstGeom prst="rect">
            <a:avLst/>
          </a:prstGeom>
        </p:spPr>
      </p:pic>
    </p:spTree>
    <p:extLst>
      <p:ext uri="{BB962C8B-B14F-4D97-AF65-F5344CB8AC3E}">
        <p14:creationId xmlns:p14="http://schemas.microsoft.com/office/powerpoint/2010/main" val="2476070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249" y="290233"/>
            <a:ext cx="9669640" cy="1091206"/>
          </a:xfrm>
        </p:spPr>
        <p:txBody>
          <a:bodyPr>
            <a:normAutofit/>
          </a:bodyPr>
          <a:lstStyle/>
          <a:p>
            <a:pPr algn="ctr"/>
            <a:r>
              <a:rPr lang="es-CO" b="1" dirty="0" smtClean="0"/>
              <a:t>CLASIFICACI</a:t>
            </a:r>
            <a:r>
              <a:rPr lang="es-CO" b="1" dirty="0" smtClean="0">
                <a:solidFill>
                  <a:schemeClr val="tx1"/>
                </a:solidFill>
              </a:rPr>
              <a:t>Ó</a:t>
            </a:r>
            <a:r>
              <a:rPr lang="es-CO" b="1" dirty="0" smtClean="0"/>
              <a:t>N</a:t>
            </a:r>
            <a:endParaRPr lang="es-CO" b="1" dirty="0"/>
          </a:p>
        </p:txBody>
      </p:sp>
      <p:sp>
        <p:nvSpPr>
          <p:cNvPr id="5" name="Marcador de contenido 4"/>
          <p:cNvSpPr>
            <a:spLocks noGrp="1"/>
          </p:cNvSpPr>
          <p:nvPr>
            <p:ph idx="1"/>
          </p:nvPr>
        </p:nvSpPr>
        <p:spPr>
          <a:xfrm>
            <a:off x="1493949" y="4042844"/>
            <a:ext cx="9968248" cy="2667049"/>
          </a:xfrm>
        </p:spPr>
        <p:txBody>
          <a:bodyPr>
            <a:noAutofit/>
          </a:bodyPr>
          <a:lstStyle/>
          <a:p>
            <a:pPr marL="0" indent="0" algn="just">
              <a:buNone/>
            </a:pPr>
            <a:r>
              <a:rPr lang="es-CO" sz="2600" dirty="0" smtClean="0">
                <a:solidFill>
                  <a:schemeClr val="tx1"/>
                </a:solidFill>
              </a:rPr>
              <a:t>Las  personas  jurídicas que pretendan ejercer al agenciamiento aduanero deberán incluir en su razón social o denominación ¨Agencia de aduana¨  seguida del nombre comercial, de la sigla correspondiente a la naturaleza mercantil de la sociedad y del nivel de agencia de aduana.</a:t>
            </a:r>
            <a:endParaRPr lang="es-CO" sz="2600" dirty="0">
              <a:solidFill>
                <a:schemeClr val="tx1"/>
              </a:solidFill>
            </a:endParaRPr>
          </a:p>
        </p:txBody>
      </p:sp>
      <p:sp>
        <p:nvSpPr>
          <p:cNvPr id="7" name="Rectángulo redondeado 6"/>
          <p:cNvSpPr/>
          <p:nvPr/>
        </p:nvSpPr>
        <p:spPr>
          <a:xfrm>
            <a:off x="3810000" y="1396240"/>
            <a:ext cx="1416676" cy="643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1</a:t>
            </a:r>
            <a:endParaRPr lang="es-CO" b="1" dirty="0"/>
          </a:p>
        </p:txBody>
      </p:sp>
      <p:sp>
        <p:nvSpPr>
          <p:cNvPr id="9" name="Rectángulo redondeado 8"/>
          <p:cNvSpPr/>
          <p:nvPr/>
        </p:nvSpPr>
        <p:spPr>
          <a:xfrm>
            <a:off x="6218348" y="1397717"/>
            <a:ext cx="1416676" cy="643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4</a:t>
            </a:r>
            <a:endParaRPr lang="es-CO" b="1" dirty="0"/>
          </a:p>
        </p:txBody>
      </p:sp>
      <p:sp>
        <p:nvSpPr>
          <p:cNvPr id="10" name="Rectángulo redondeado 9"/>
          <p:cNvSpPr/>
          <p:nvPr/>
        </p:nvSpPr>
        <p:spPr>
          <a:xfrm>
            <a:off x="3810000" y="2651959"/>
            <a:ext cx="1416676" cy="643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2</a:t>
            </a:r>
            <a:endParaRPr lang="es-CO" b="1" dirty="0"/>
          </a:p>
        </p:txBody>
      </p:sp>
      <p:sp>
        <p:nvSpPr>
          <p:cNvPr id="11" name="Rectángulo redondeado 10"/>
          <p:cNvSpPr/>
          <p:nvPr/>
        </p:nvSpPr>
        <p:spPr>
          <a:xfrm>
            <a:off x="6218348" y="2650870"/>
            <a:ext cx="1416676" cy="6439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3</a:t>
            </a:r>
            <a:endParaRPr lang="es-CO" b="1" dirty="0"/>
          </a:p>
        </p:txBody>
      </p:sp>
      <p:sp>
        <p:nvSpPr>
          <p:cNvPr id="20" name="Flecha abajo 19"/>
          <p:cNvSpPr/>
          <p:nvPr/>
        </p:nvSpPr>
        <p:spPr>
          <a:xfrm>
            <a:off x="4467896" y="2256591"/>
            <a:ext cx="100884" cy="1931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Flecha derecha 23"/>
          <p:cNvSpPr/>
          <p:nvPr/>
        </p:nvSpPr>
        <p:spPr>
          <a:xfrm>
            <a:off x="5625920" y="2974509"/>
            <a:ext cx="193183" cy="912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Flecha arriba 25"/>
          <p:cNvSpPr/>
          <p:nvPr/>
        </p:nvSpPr>
        <p:spPr>
          <a:xfrm>
            <a:off x="6825803" y="2256591"/>
            <a:ext cx="100883" cy="1931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39267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2318" y="199107"/>
            <a:ext cx="7542748" cy="1280890"/>
          </a:xfrm>
        </p:spPr>
        <p:txBody>
          <a:bodyPr/>
          <a:lstStyle/>
          <a:p>
            <a:pPr algn="ctr"/>
            <a:r>
              <a:rPr lang="es-CO" b="1" dirty="0" smtClean="0"/>
              <a:t>REQUISITOS GENERALES</a:t>
            </a:r>
            <a:endParaRPr lang="es-CO" b="1" dirty="0"/>
          </a:p>
        </p:txBody>
      </p:sp>
      <p:sp>
        <p:nvSpPr>
          <p:cNvPr id="3" name="Marcador de contenido 2"/>
          <p:cNvSpPr>
            <a:spLocks noGrp="1"/>
          </p:cNvSpPr>
          <p:nvPr>
            <p:ph idx="1"/>
          </p:nvPr>
        </p:nvSpPr>
        <p:spPr>
          <a:xfrm>
            <a:off x="1506828" y="965915"/>
            <a:ext cx="10023542" cy="5563674"/>
          </a:xfrm>
        </p:spPr>
        <p:txBody>
          <a:bodyPr>
            <a:normAutofit fontScale="92500" lnSpcReduction="10000"/>
          </a:bodyPr>
          <a:lstStyle/>
          <a:p>
            <a:pPr algn="just">
              <a:buFont typeface="Arial" panose="020B0604020202020204" pitchFamily="34" charset="0"/>
              <a:buChar char="•"/>
            </a:pPr>
            <a:r>
              <a:rPr lang="es-CO" sz="2100" dirty="0" smtClean="0">
                <a:solidFill>
                  <a:schemeClr val="tx1"/>
                </a:solidFill>
              </a:rPr>
              <a:t>Estar debidamente constituida como sociedad de naturaleza mercantil o sucursal de sociedad extranjera domiciliada en el país.</a:t>
            </a:r>
          </a:p>
          <a:p>
            <a:pPr marL="0" indent="0" algn="just">
              <a:buNone/>
            </a:pPr>
            <a:endParaRPr lang="es-CO" sz="2100" dirty="0" smtClean="0">
              <a:solidFill>
                <a:schemeClr val="tx1"/>
              </a:solidFill>
            </a:endParaRPr>
          </a:p>
          <a:p>
            <a:pPr algn="just">
              <a:buFont typeface="Arial" panose="020B0604020202020204" pitchFamily="34" charset="0"/>
              <a:buChar char="•"/>
            </a:pPr>
            <a:r>
              <a:rPr lang="es-CO" sz="2100" dirty="0" smtClean="0">
                <a:solidFill>
                  <a:schemeClr val="tx1"/>
                </a:solidFill>
              </a:rPr>
              <a:t> </a:t>
            </a:r>
            <a:r>
              <a:rPr lang="es-CO" sz="2100" dirty="0">
                <a:solidFill>
                  <a:schemeClr val="tx1"/>
                </a:solidFill>
              </a:rPr>
              <a:t>Tener como objeto social exclusivo el agenciamiento aduanero, excepto en el caso de los almacenes generales de depósito</a:t>
            </a:r>
            <a:r>
              <a:rPr lang="es-CO" sz="2100" dirty="0" smtClean="0">
                <a:solidFill>
                  <a:schemeClr val="tx1"/>
                </a:solidFill>
              </a:rPr>
              <a:t>.</a:t>
            </a:r>
          </a:p>
          <a:p>
            <a:pPr algn="just">
              <a:buFont typeface="Arial" panose="020B0604020202020204" pitchFamily="34" charset="0"/>
              <a:buChar char="•"/>
            </a:pPr>
            <a:endParaRPr lang="es-CO" sz="2100" dirty="0">
              <a:solidFill>
                <a:schemeClr val="tx1"/>
              </a:solidFill>
            </a:endParaRPr>
          </a:p>
          <a:p>
            <a:pPr algn="just">
              <a:buFont typeface="Arial" panose="020B0604020202020204" pitchFamily="34" charset="0"/>
              <a:buChar char="•"/>
            </a:pPr>
            <a:r>
              <a:rPr lang="es-CO" sz="2100" dirty="0" smtClean="0">
                <a:solidFill>
                  <a:schemeClr val="tx1"/>
                </a:solidFill>
              </a:rPr>
              <a:t> </a:t>
            </a:r>
            <a:r>
              <a:rPr lang="es-CO" sz="2100" dirty="0">
                <a:solidFill>
                  <a:schemeClr val="tx1"/>
                </a:solidFill>
              </a:rPr>
              <a:t>Estar debidamente inscrita en el Registro Único Tributario, RUT.</a:t>
            </a:r>
            <a:br>
              <a:rPr lang="es-CO" sz="2100" dirty="0">
                <a:solidFill>
                  <a:schemeClr val="tx1"/>
                </a:solidFill>
              </a:rPr>
            </a:br>
            <a:endParaRPr lang="es-CO" sz="2100" dirty="0">
              <a:solidFill>
                <a:schemeClr val="tx1"/>
              </a:solidFill>
            </a:endParaRPr>
          </a:p>
          <a:p>
            <a:pPr algn="just">
              <a:buFont typeface="Arial" panose="020B0604020202020204" pitchFamily="34" charset="0"/>
              <a:buChar char="•"/>
            </a:pPr>
            <a:r>
              <a:rPr lang="es-CO" sz="2100" dirty="0" smtClean="0">
                <a:solidFill>
                  <a:schemeClr val="tx1"/>
                </a:solidFill>
              </a:rPr>
              <a:t> </a:t>
            </a:r>
            <a:r>
              <a:rPr lang="es-CO" sz="2100" dirty="0">
                <a:solidFill>
                  <a:schemeClr val="tx1"/>
                </a:solidFill>
              </a:rPr>
              <a:t>Poseer y soportar contablemente el patrimonio líquido mínimo exigido para el respectivo nivel de agencia de aduanas.</a:t>
            </a:r>
            <a:br>
              <a:rPr lang="es-CO" sz="2100" dirty="0">
                <a:solidFill>
                  <a:schemeClr val="tx1"/>
                </a:solidFill>
              </a:rPr>
            </a:br>
            <a:endParaRPr lang="es-CO" sz="2100" dirty="0">
              <a:solidFill>
                <a:schemeClr val="tx1"/>
              </a:solidFill>
            </a:endParaRPr>
          </a:p>
          <a:p>
            <a:pPr algn="just">
              <a:buFont typeface="Arial" panose="020B0604020202020204" pitchFamily="34" charset="0"/>
              <a:buChar char="•"/>
            </a:pPr>
            <a:r>
              <a:rPr lang="es-CO" sz="2100" dirty="0" smtClean="0">
                <a:solidFill>
                  <a:schemeClr val="tx1"/>
                </a:solidFill>
              </a:rPr>
              <a:t>No </a:t>
            </a:r>
            <a:r>
              <a:rPr lang="es-CO" sz="2100" dirty="0">
                <a:solidFill>
                  <a:schemeClr val="tx1"/>
                </a:solidFill>
              </a:rPr>
              <a:t>tener deudas exigibles por concepto de impuestos, anticipos, retenciones, derechos de aduana, intereses, sanciones o cualquier otro concepto administrado por la DIAN, salvo que exista acuerdo de pago vigente</a:t>
            </a:r>
            <a:r>
              <a:rPr lang="es-CO" sz="2100" dirty="0" smtClean="0">
                <a:solidFill>
                  <a:schemeClr val="tx1"/>
                </a:solidFill>
              </a:rPr>
              <a:t>.</a:t>
            </a:r>
          </a:p>
          <a:p>
            <a:pPr algn="just">
              <a:buFont typeface="Arial" panose="020B0604020202020204" pitchFamily="34" charset="0"/>
              <a:buChar char="•"/>
            </a:pPr>
            <a:endParaRPr lang="es-CO" sz="2100" dirty="0">
              <a:solidFill>
                <a:schemeClr val="tx1"/>
              </a:solidFill>
            </a:endParaRPr>
          </a:p>
          <a:p>
            <a:pPr algn="just">
              <a:buFont typeface="Arial" panose="020B0604020202020204" pitchFamily="34" charset="0"/>
              <a:buChar char="•"/>
            </a:pPr>
            <a:r>
              <a:rPr lang="es-CO" sz="2100" dirty="0" smtClean="0">
                <a:solidFill>
                  <a:schemeClr val="tx1"/>
                </a:solidFill>
              </a:rPr>
              <a:t> </a:t>
            </a:r>
            <a:r>
              <a:rPr lang="es-CO" sz="2100" dirty="0">
                <a:solidFill>
                  <a:schemeClr val="tx1"/>
                </a:solidFill>
              </a:rPr>
              <a:t>Contratar personas idóneas profesionalmente, con conocimientos específicos o experiencia relacionada con la actividad de comercio exterior.</a:t>
            </a:r>
          </a:p>
        </p:txBody>
      </p:sp>
    </p:spTree>
    <p:extLst>
      <p:ext uri="{BB962C8B-B14F-4D97-AF65-F5344CB8AC3E}">
        <p14:creationId xmlns:p14="http://schemas.microsoft.com/office/powerpoint/2010/main" val="3630446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115911"/>
            <a:ext cx="6409407" cy="888642"/>
          </a:xfrm>
        </p:spPr>
        <p:txBody>
          <a:bodyPr/>
          <a:lstStyle/>
          <a:p>
            <a:pPr algn="ctr"/>
            <a:r>
              <a:rPr lang="es-CO" b="1" dirty="0" smtClean="0"/>
              <a:t>REQUISITOS</a:t>
            </a:r>
            <a:endParaRPr lang="es-CO" b="1" dirty="0"/>
          </a:p>
        </p:txBody>
      </p:sp>
      <p:sp>
        <p:nvSpPr>
          <p:cNvPr id="3" name="Marcador de contenido 2"/>
          <p:cNvSpPr>
            <a:spLocks noGrp="1"/>
          </p:cNvSpPr>
          <p:nvPr>
            <p:ph idx="1"/>
          </p:nvPr>
        </p:nvSpPr>
        <p:spPr>
          <a:xfrm>
            <a:off x="991674" y="2189408"/>
            <a:ext cx="10496281" cy="4198513"/>
          </a:xfrm>
        </p:spPr>
        <p:txBody>
          <a:bodyPr>
            <a:normAutofit/>
          </a:bodyPr>
          <a:lstStyle/>
          <a:p>
            <a:pPr algn="just"/>
            <a:r>
              <a:rPr lang="es-CO" sz="2000" dirty="0" smtClean="0">
                <a:solidFill>
                  <a:schemeClr val="tx1"/>
                </a:solidFill>
              </a:rPr>
              <a:t>Poseer y soportar un patrimonio liquido fiscal mínimo de $3.500.000.000</a:t>
            </a:r>
          </a:p>
          <a:p>
            <a:pPr marL="0" indent="0" algn="just">
              <a:buNone/>
            </a:pPr>
            <a:endParaRPr lang="es-CO" sz="2000" dirty="0" smtClean="0">
              <a:solidFill>
                <a:schemeClr val="tx1"/>
              </a:solidFill>
            </a:endParaRPr>
          </a:p>
          <a:p>
            <a:pPr algn="just"/>
            <a:r>
              <a:rPr lang="es-CO" sz="2000" dirty="0" smtClean="0">
                <a:solidFill>
                  <a:schemeClr val="tx1"/>
                </a:solidFill>
              </a:rPr>
              <a:t>Garantizar la prestación del servicio de agenciamiento aduanero en todo el territorio nacional, teniendo en cuenta el horario que establezca la Dian y las demás entidades de control.</a:t>
            </a:r>
          </a:p>
          <a:p>
            <a:pPr algn="just"/>
            <a:endParaRPr lang="es-CO" sz="2000" dirty="0" smtClean="0">
              <a:solidFill>
                <a:schemeClr val="tx1"/>
              </a:solidFill>
            </a:endParaRPr>
          </a:p>
          <a:p>
            <a:pPr algn="just"/>
            <a:r>
              <a:rPr lang="es-CO" sz="2000" dirty="0" smtClean="0">
                <a:solidFill>
                  <a:schemeClr val="tx1"/>
                </a:solidFill>
              </a:rPr>
              <a:t>Contar con una pagina Web propia en la que se publiquen los estados financieros, las hojas de vida de sus representantes y auxiliares autorizados para actuar ante la DIAN y hasta los manuales de funciones y de procesos de la sociedad.</a:t>
            </a:r>
          </a:p>
          <a:p>
            <a:pPr algn="just"/>
            <a:endParaRPr lang="es-CO" sz="2000" dirty="0" smtClean="0">
              <a:solidFill>
                <a:schemeClr val="tx1"/>
              </a:solidFill>
            </a:endParaRPr>
          </a:p>
          <a:p>
            <a:pPr marL="0" indent="0">
              <a:buNone/>
            </a:pPr>
            <a:endParaRPr lang="es-CO" dirty="0" smtClean="0">
              <a:solidFill>
                <a:schemeClr val="tx1"/>
              </a:solidFill>
            </a:endParaRPr>
          </a:p>
        </p:txBody>
      </p:sp>
      <p:sp>
        <p:nvSpPr>
          <p:cNvPr id="6" name="Llamada de flecha hacia abajo 5"/>
          <p:cNvSpPr/>
          <p:nvPr/>
        </p:nvSpPr>
        <p:spPr>
          <a:xfrm>
            <a:off x="4812394" y="1004553"/>
            <a:ext cx="1764405" cy="96591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1</a:t>
            </a:r>
            <a:endParaRPr lang="es-CO" b="1" dirty="0"/>
          </a:p>
        </p:txBody>
      </p:sp>
    </p:spTree>
    <p:extLst>
      <p:ext uri="{BB962C8B-B14F-4D97-AF65-F5344CB8AC3E}">
        <p14:creationId xmlns:p14="http://schemas.microsoft.com/office/powerpoint/2010/main" val="3651465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74255" y="476518"/>
            <a:ext cx="9830358" cy="5950040"/>
          </a:xfrm>
        </p:spPr>
        <p:txBody>
          <a:bodyPr/>
          <a:lstStyle/>
          <a:p>
            <a:pPr algn="just"/>
            <a:endParaRPr lang="es-CO" sz="2100" dirty="0">
              <a:solidFill>
                <a:schemeClr val="tx1"/>
              </a:solidFill>
            </a:endParaRPr>
          </a:p>
          <a:p>
            <a:pPr algn="just"/>
            <a:r>
              <a:rPr lang="es-CO" sz="2100" dirty="0">
                <a:solidFill>
                  <a:schemeClr val="tx1"/>
                </a:solidFill>
              </a:rPr>
              <a:t>La Dian podrá solicitar ante las autoridades competentes certificado de antecedentes penales y disciplinarios de los socios, personal directivo, agentes de aduanas y auxiliares propuestos y del revisor fiscal.</a:t>
            </a:r>
          </a:p>
          <a:p>
            <a:pPr algn="just"/>
            <a:endParaRPr lang="es-CO" sz="2100" dirty="0">
              <a:solidFill>
                <a:schemeClr val="tx1"/>
              </a:solidFill>
            </a:endParaRPr>
          </a:p>
          <a:p>
            <a:pPr algn="just"/>
            <a:r>
              <a:rPr lang="es-CO" sz="2100" dirty="0">
                <a:solidFill>
                  <a:schemeClr val="tx1"/>
                </a:solidFill>
              </a:rPr>
              <a:t>Tener una persona especialmente designada como la encargada de velar que se cumpla el código de ética al interior de la sociedad</a:t>
            </a:r>
            <a:r>
              <a:rPr lang="es-CO" sz="2100" dirty="0" smtClean="0">
                <a:solidFill>
                  <a:schemeClr val="tx1"/>
                </a:solidFill>
              </a:rPr>
              <a:t>.</a:t>
            </a:r>
          </a:p>
          <a:p>
            <a:pPr algn="just"/>
            <a:endParaRPr lang="es-CO" sz="2100" dirty="0">
              <a:solidFill>
                <a:schemeClr val="tx1"/>
              </a:solidFill>
            </a:endParaRPr>
          </a:p>
          <a:p>
            <a:pPr algn="just"/>
            <a:r>
              <a:rPr lang="es-CO" sz="2100" dirty="0" smtClean="0">
                <a:solidFill>
                  <a:schemeClr val="tx1"/>
                </a:solidFill>
              </a:rPr>
              <a:t>Deberán constituir y presentar una garantía bancaria o de compañía de seguros, según el caso, cuyo objeto será garantizar el pago de tributos aduaneros y sanciones a que haya lugar, por el incumplimiento delas obligaciones y responsabilidades.</a:t>
            </a:r>
          </a:p>
          <a:p>
            <a:pPr marL="0" indent="0" algn="just">
              <a:buNone/>
            </a:pPr>
            <a:endParaRPr lang="es-CO" sz="2000" dirty="0">
              <a:solidFill>
                <a:schemeClr val="tx1"/>
              </a:solidFill>
            </a:endParaRPr>
          </a:p>
          <a:p>
            <a:pPr marL="0" indent="0">
              <a:buNone/>
            </a:pPr>
            <a:endParaRPr lang="es-CO" dirty="0"/>
          </a:p>
        </p:txBody>
      </p:sp>
    </p:spTree>
    <p:extLst>
      <p:ext uri="{BB962C8B-B14F-4D97-AF65-F5344CB8AC3E}">
        <p14:creationId xmlns:p14="http://schemas.microsoft.com/office/powerpoint/2010/main" val="1405242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09860" y="1584101"/>
            <a:ext cx="10071278" cy="4790941"/>
          </a:xfrm>
        </p:spPr>
        <p:txBody>
          <a:bodyPr>
            <a:noAutofit/>
          </a:bodyPr>
          <a:lstStyle/>
          <a:p>
            <a:pPr algn="just"/>
            <a:r>
              <a:rPr lang="es-CO" sz="2000" dirty="0" smtClean="0">
                <a:solidFill>
                  <a:schemeClr val="tx1"/>
                </a:solidFill>
              </a:rPr>
              <a:t>Se exige un patrimonio liquido fiscal mínimo de $438.200.000</a:t>
            </a:r>
          </a:p>
          <a:p>
            <a:pPr algn="just"/>
            <a:endParaRPr lang="es-CO" sz="2000" dirty="0">
              <a:solidFill>
                <a:schemeClr val="tx1"/>
              </a:solidFill>
            </a:endParaRPr>
          </a:p>
          <a:p>
            <a:pPr algn="just"/>
            <a:r>
              <a:rPr lang="es-CO" sz="2000" dirty="0" smtClean="0">
                <a:solidFill>
                  <a:schemeClr val="tx1"/>
                </a:solidFill>
              </a:rPr>
              <a:t>Actúan en todo el territorio nacional, pero siempre y cuando en dicho territorio no exista limitación para ejercer el agenciamiento aduanero. </a:t>
            </a:r>
          </a:p>
          <a:p>
            <a:pPr algn="just"/>
            <a:endParaRPr lang="es-CO" sz="2000" dirty="0">
              <a:solidFill>
                <a:schemeClr val="tx1"/>
              </a:solidFill>
            </a:endParaRPr>
          </a:p>
          <a:p>
            <a:pPr algn="just"/>
            <a:r>
              <a:rPr lang="es-CO" sz="2000" dirty="0" smtClean="0">
                <a:solidFill>
                  <a:schemeClr val="tx1"/>
                </a:solidFill>
              </a:rPr>
              <a:t>Aunque estas entidades también tienen que contar con un código de ética, no requieren tener designada a una persona encargada de velar por su cumplimiento, ni tampoco requieren contar con el comité de control y auditoria.</a:t>
            </a:r>
          </a:p>
          <a:p>
            <a:pPr algn="just"/>
            <a:endParaRPr lang="es-CO" sz="2000" dirty="0">
              <a:solidFill>
                <a:schemeClr val="tx1"/>
              </a:solidFill>
            </a:endParaRPr>
          </a:p>
          <a:p>
            <a:pPr algn="just"/>
            <a:r>
              <a:rPr lang="es-CO" sz="2000" dirty="0" smtClean="0">
                <a:solidFill>
                  <a:schemeClr val="tx1"/>
                </a:solidFill>
              </a:rPr>
              <a:t>La póliza de garantía que se les exige suscribir para responder por eventuales tributos y sanciones en el incumplimiento de sus labores deberá ascender como mínimo a 1.000 salarios mínimos mensuales legales vigentes.</a:t>
            </a:r>
            <a:endParaRPr lang="es-CO" sz="2000" dirty="0">
              <a:solidFill>
                <a:schemeClr val="tx1"/>
              </a:solidFill>
            </a:endParaRPr>
          </a:p>
        </p:txBody>
      </p:sp>
      <p:sp>
        <p:nvSpPr>
          <p:cNvPr id="4" name="Llamada de flecha hacia abajo 3"/>
          <p:cNvSpPr/>
          <p:nvPr/>
        </p:nvSpPr>
        <p:spPr>
          <a:xfrm>
            <a:off x="5357612" y="231820"/>
            <a:ext cx="1764406" cy="101743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2</a:t>
            </a:r>
            <a:endParaRPr lang="es-CO" b="1" dirty="0"/>
          </a:p>
        </p:txBody>
      </p:sp>
    </p:spTree>
    <p:extLst>
      <p:ext uri="{BB962C8B-B14F-4D97-AF65-F5344CB8AC3E}">
        <p14:creationId xmlns:p14="http://schemas.microsoft.com/office/powerpoint/2010/main" val="378789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71223" y="1609858"/>
            <a:ext cx="9933389" cy="4971246"/>
          </a:xfrm>
        </p:spPr>
        <p:txBody>
          <a:bodyPr>
            <a:normAutofit/>
          </a:bodyPr>
          <a:lstStyle/>
          <a:p>
            <a:pPr algn="just"/>
            <a:r>
              <a:rPr lang="es-CO" sz="2000" dirty="0" smtClean="0">
                <a:solidFill>
                  <a:schemeClr val="tx1"/>
                </a:solidFill>
              </a:rPr>
              <a:t>Se les exige contar con un patrimonio liquido fiscal mínimo de $142.500.000</a:t>
            </a:r>
          </a:p>
          <a:p>
            <a:pPr algn="just"/>
            <a:endParaRPr lang="es-CO" sz="2000" dirty="0">
              <a:solidFill>
                <a:schemeClr val="tx1"/>
              </a:solidFill>
            </a:endParaRPr>
          </a:p>
          <a:p>
            <a:pPr algn="just"/>
            <a:r>
              <a:rPr lang="es-CO" sz="2000" dirty="0" smtClean="0">
                <a:solidFill>
                  <a:schemeClr val="tx1"/>
                </a:solidFill>
              </a:rPr>
              <a:t>Serán aquellas con permiso para funcionar exclusivamente en una sola de las jurisdicciones aduaneras nacionales de Bucaramanga, Cúcuta, Ipiales, Maicao, Manizales, Pereira, Riohacha, Santa Marta, Urabá o Valledupar, y demás administraciones que establezca dicha entidad, respecto de operaciones sobre las cuales no exista limitaciones alguna para ejercer el agenciamiento aduanero.</a:t>
            </a:r>
          </a:p>
          <a:p>
            <a:pPr algn="just"/>
            <a:endParaRPr lang="es-CO" sz="2000" dirty="0">
              <a:solidFill>
                <a:schemeClr val="tx1"/>
              </a:solidFill>
            </a:endParaRPr>
          </a:p>
          <a:p>
            <a:pPr algn="just"/>
            <a:r>
              <a:rPr lang="es-CO" sz="2000" dirty="0" smtClean="0">
                <a:solidFill>
                  <a:schemeClr val="tx1"/>
                </a:solidFill>
              </a:rPr>
              <a:t>También deberán tener constituida una póliza de garantía por un valor mínimo de 1.000 salarios mínimos mensuales legales vigentes.   </a:t>
            </a:r>
            <a:endParaRPr lang="es-CO" sz="2000" dirty="0">
              <a:solidFill>
                <a:schemeClr val="tx1"/>
              </a:solidFill>
            </a:endParaRPr>
          </a:p>
        </p:txBody>
      </p:sp>
      <p:sp>
        <p:nvSpPr>
          <p:cNvPr id="4" name="Llamada de flecha hacia abajo 3"/>
          <p:cNvSpPr/>
          <p:nvPr/>
        </p:nvSpPr>
        <p:spPr>
          <a:xfrm>
            <a:off x="5653825" y="334851"/>
            <a:ext cx="1609859" cy="101743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NIVEL 3</a:t>
            </a:r>
            <a:endParaRPr lang="es-CO" b="1" dirty="0"/>
          </a:p>
        </p:txBody>
      </p:sp>
    </p:spTree>
    <p:extLst>
      <p:ext uri="{BB962C8B-B14F-4D97-AF65-F5344CB8AC3E}">
        <p14:creationId xmlns:p14="http://schemas.microsoft.com/office/powerpoint/2010/main" val="57157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286</TotalTime>
  <Words>935</Words>
  <Application>Microsoft Office PowerPoint</Application>
  <PresentationFormat>Personalizado</PresentationFormat>
  <Paragraphs>78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Espiral</vt:lpstr>
      <vt:lpstr>AGENCIAS DE ADUANAS</vt:lpstr>
      <vt:lpstr>DEFINICIÓN</vt:lpstr>
      <vt:lpstr>Presentación de PowerPoint</vt:lpstr>
      <vt:lpstr>CLASIFICACIÓN</vt:lpstr>
      <vt:lpstr>REQUISITOS GENERALES</vt:lpstr>
      <vt:lpstr>REQUISITOS</vt:lpstr>
      <vt:lpstr>Presentación de PowerPoint</vt:lpstr>
      <vt:lpstr>Presentación de PowerPoint</vt:lpstr>
      <vt:lpstr>Presentación de PowerPoint</vt:lpstr>
      <vt:lpstr>Presentación de PowerPoint</vt:lpstr>
      <vt:lpstr>OBLIGACIONES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AGENCIAS DE ADUANAS</dc:title>
  <dc:creator>Usuario</dc:creator>
  <cp:lastModifiedBy>CUELLAR</cp:lastModifiedBy>
  <cp:revision>41</cp:revision>
  <dcterms:created xsi:type="dcterms:W3CDTF">2016-02-21T15:41:13Z</dcterms:created>
  <dcterms:modified xsi:type="dcterms:W3CDTF">2016-03-09T21:17:55Z</dcterms:modified>
</cp:coreProperties>
</file>