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5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1" r:id="rId21"/>
    <p:sldId id="261" r:id="rId22"/>
    <p:sldId id="278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5757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85D4E-CEAF-412F-9F23-1FD22CD38D5A}" type="datetimeFigureOut">
              <a:rPr lang="es-ES"/>
              <a:t>14/04/2016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24E56-7CC0-4469-B483-78DDE4F00BA7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18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0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99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68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56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9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04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93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68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84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85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24E56-7CC0-4469-B483-78DDE4F00BA7}" type="slidenum">
              <a:rPr lang="es-ES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3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1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4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2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9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925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25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8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3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7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90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39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3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2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3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50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16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335DF-476A-4ACE-9A7E-91FF7960E8CC}" type="datetimeFigureOut">
              <a:rPr lang="es-CO" smtClean="0"/>
              <a:t>14/04/2016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BD7A8E-16BE-4C4A-B8FF-0A7D56F05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98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"/>
          <p:cNvSpPr/>
          <p:nvPr/>
        </p:nvSpPr>
        <p:spPr>
          <a:xfrm>
            <a:off x="19487" y="512676"/>
            <a:ext cx="9131025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ZONAS FRANCAS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340768"/>
            <a:ext cx="6912768" cy="41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"/>
          <p:cNvSpPr/>
          <p:nvPr/>
        </p:nvSpPr>
        <p:spPr>
          <a:xfrm>
            <a:off x="0" y="692696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TIPOS</a:t>
            </a:r>
            <a:r>
              <a:rPr lang="es-CO" sz="4000" b="1" dirty="0">
                <a:solidFill>
                  <a:srgbClr val="0070C0"/>
                </a:solidFill>
              </a:rPr>
              <a:t> </a:t>
            </a:r>
            <a:r>
              <a:rPr lang="es-CO" sz="4000" b="1" dirty="0">
                <a:solidFill>
                  <a:schemeClr val="bg1"/>
                </a:solidFill>
              </a:rPr>
              <a:t>DE ZONAS FRANCAS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604565" y="2199652"/>
            <a:ext cx="2949757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u="sng" dirty="0">
                <a:solidFill>
                  <a:srgbClr val="0070C0"/>
                </a:solidFill>
              </a:rPr>
              <a:t>PERMANENTES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508104" y="2199653"/>
            <a:ext cx="3168352" cy="15533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u="sng" dirty="0">
                <a:solidFill>
                  <a:srgbClr val="0070C0"/>
                </a:solidFill>
              </a:rPr>
              <a:t>PERMANENETES ESPECIALES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351352" y="4653136"/>
            <a:ext cx="2992248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u="sng" dirty="0">
                <a:solidFill>
                  <a:srgbClr val="0070C0"/>
                </a:solidFill>
              </a:rPr>
              <a:t>TRANSITORIAS</a:t>
            </a:r>
          </a:p>
        </p:txBody>
      </p:sp>
      <p:sp>
        <p:nvSpPr>
          <p:cNvPr id="11" name="10 Flecha curvada hacia la derecha"/>
          <p:cNvSpPr/>
          <p:nvPr/>
        </p:nvSpPr>
        <p:spPr>
          <a:xfrm>
            <a:off x="1259632" y="4293096"/>
            <a:ext cx="1584175" cy="1296144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2" name="11 Flecha curvada hacia la izquierda"/>
          <p:cNvSpPr/>
          <p:nvPr/>
        </p:nvSpPr>
        <p:spPr>
          <a:xfrm>
            <a:off x="6948264" y="4293096"/>
            <a:ext cx="1512168" cy="1296144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3" name="12 Flecha izquierda y derecha"/>
          <p:cNvSpPr/>
          <p:nvPr/>
        </p:nvSpPr>
        <p:spPr>
          <a:xfrm>
            <a:off x="3851920" y="2780928"/>
            <a:ext cx="1368152" cy="576064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68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sz="3600" dirty="0"/>
          </a:p>
          <a:p>
            <a:pPr marL="0" indent="0" algn="just">
              <a:buNone/>
            </a:pPr>
            <a:r>
              <a:rPr lang="es-CO" sz="3200" b="1" dirty="0">
                <a:solidFill>
                  <a:schemeClr val="tx1"/>
                </a:solidFill>
              </a:rPr>
              <a:t>Es el  área delimitada del territorio nacional en la que se instalan múltiples empresas que gozan de un tratamiento tributario y aduanero especial.</a:t>
            </a:r>
          </a:p>
        </p:txBody>
      </p:sp>
      <p:sp>
        <p:nvSpPr>
          <p:cNvPr id="4" name="3 Proceso"/>
          <p:cNvSpPr/>
          <p:nvPr/>
        </p:nvSpPr>
        <p:spPr>
          <a:xfrm>
            <a:off x="0" y="980728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ZONA FRANCA PERMANENTE</a:t>
            </a:r>
          </a:p>
        </p:txBody>
      </p:sp>
      <p:pic>
        <p:nvPicPr>
          <p:cNvPr id="5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86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00012"/>
            <a:ext cx="7920880" cy="4525963"/>
          </a:xfrm>
        </p:spPr>
        <p:txBody>
          <a:bodyPr/>
          <a:lstStyle/>
          <a:p>
            <a:pPr marL="0" indent="0" algn="just">
              <a:buNone/>
            </a:pPr>
            <a:endParaRPr lang="es-CO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es-CO" b="1" dirty="0">
                <a:solidFill>
                  <a:schemeClr val="tx1"/>
                </a:solidFill>
                <a:effectLst/>
              </a:rPr>
              <a:t>Para instalarse en una Zona Franca Permanente y desarrollar actividades comerciales o industriales de bienes o servicios, la empresa debe cumplir con los siguientes requisitos de inversión y empleo, según el monto total de sus activos, dentro de los 3 primeros años del proyecto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3 Proceso"/>
          <p:cNvSpPr/>
          <p:nvPr/>
        </p:nvSpPr>
        <p:spPr>
          <a:xfrm>
            <a:off x="0" y="714779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ZONA FRANCA PERMANENTE</a:t>
            </a:r>
          </a:p>
        </p:txBody>
      </p:sp>
      <p:pic>
        <p:nvPicPr>
          <p:cNvPr id="5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68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"/>
          <p:cNvSpPr/>
          <p:nvPr/>
        </p:nvSpPr>
        <p:spPr>
          <a:xfrm>
            <a:off x="0" y="692696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ZONA</a:t>
            </a:r>
            <a:r>
              <a:rPr lang="es-CO" sz="3600" b="1" dirty="0">
                <a:solidFill>
                  <a:srgbClr val="0070C0"/>
                </a:solidFill>
              </a:rPr>
              <a:t> </a:t>
            </a:r>
            <a:r>
              <a:rPr lang="es-CO" sz="3600" b="1" dirty="0">
                <a:solidFill>
                  <a:schemeClr val="bg1"/>
                </a:solidFill>
              </a:rPr>
              <a:t>FRANCA PERMANENTE</a:t>
            </a:r>
          </a:p>
        </p:txBody>
      </p:sp>
      <p:pic>
        <p:nvPicPr>
          <p:cNvPr id="7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susxasdsdcxsxs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16" y="1829878"/>
            <a:ext cx="7164388" cy="38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"/>
          <p:cNvSpPr/>
          <p:nvPr/>
        </p:nvSpPr>
        <p:spPr>
          <a:xfrm>
            <a:off x="3773" y="764704"/>
            <a:ext cx="9144000" cy="93610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ZONA FRANCA PERMANENTE ESPECIAL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213285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400" b="1" dirty="0"/>
          </a:p>
          <a:p>
            <a:pPr algn="just"/>
            <a:r>
              <a:rPr lang="es-CO" sz="2400" b="1" dirty="0"/>
              <a:t>Es aquella que está autorizada para que una empresa desarrolle sus actividades industriales  o de servicios en una área determinada por la misma, siempre y cuando se trate de proyectos de alto impacto económico y social para el país, que cumpla con los requisitos de inversión y de empleo que establece el gobierno.</a:t>
            </a:r>
          </a:p>
        </p:txBody>
      </p:sp>
      <p:pic>
        <p:nvPicPr>
          <p:cNvPr id="6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42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roceso"/>
          <p:cNvSpPr/>
          <p:nvPr/>
        </p:nvSpPr>
        <p:spPr>
          <a:xfrm>
            <a:off x="0" y="692696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REQUISITOS (ZFPE)</a:t>
            </a:r>
          </a:p>
        </p:txBody>
      </p:sp>
      <p:pic>
        <p:nvPicPr>
          <p:cNvPr id="10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s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73225"/>
            <a:ext cx="7358063" cy="43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roceso"/>
          <p:cNvSpPr/>
          <p:nvPr/>
        </p:nvSpPr>
        <p:spPr>
          <a:xfrm>
            <a:off x="0" y="692696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REQUISITOS (ZFPE)</a:t>
            </a:r>
          </a:p>
        </p:txBody>
      </p:sp>
      <p:pic>
        <p:nvPicPr>
          <p:cNvPr id="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susx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35960"/>
            <a:ext cx="7400925" cy="39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roceso"/>
          <p:cNvSpPr/>
          <p:nvPr/>
        </p:nvSpPr>
        <p:spPr>
          <a:xfrm>
            <a:off x="-17300" y="764704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REQUISITOS (ZFPE)</a:t>
            </a:r>
          </a:p>
        </p:txBody>
      </p:sp>
      <p:pic>
        <p:nvPicPr>
          <p:cNvPr id="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 descr="isusxasdsdcxsxs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08163"/>
            <a:ext cx="7358063" cy="39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9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"/>
          <p:cNvSpPr/>
          <p:nvPr/>
        </p:nvSpPr>
        <p:spPr>
          <a:xfrm>
            <a:off x="0" y="476672"/>
            <a:ext cx="9144000" cy="108012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DIFERENCIA ENTRE UNA ZONA FRANCA PERMANENTE - ESPECIAL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56490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/>
              <a:t>La Zona Franca Permanente es </a:t>
            </a:r>
            <a:r>
              <a:rPr lang="es-CO" sz="2400" b="1" dirty="0" err="1"/>
              <a:t>multiempresarial</a:t>
            </a:r>
            <a:r>
              <a:rPr lang="es-CO" sz="2400" b="1" dirty="0"/>
              <a:t>, por lo tanto permite la instalación de empresas pertenecientes a diversos sectores. Por otra parte, las Zonas Francas Permanentes Especiales son </a:t>
            </a:r>
            <a:r>
              <a:rPr lang="es-CO" sz="2400" b="1" dirty="0" err="1"/>
              <a:t>uniempresariales</a:t>
            </a:r>
            <a:r>
              <a:rPr lang="es-CO" sz="2400" b="1" dirty="0"/>
              <a:t>, es decir que sólo permiten que opere una empresa (Una sola unidad de negocio).</a:t>
            </a:r>
          </a:p>
        </p:txBody>
      </p:sp>
      <p:pic>
        <p:nvPicPr>
          <p:cNvPr id="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36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"/>
          <p:cNvSpPr/>
          <p:nvPr/>
        </p:nvSpPr>
        <p:spPr>
          <a:xfrm>
            <a:off x="0" y="692696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ZONA FRANCA TRANSITORIA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784887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>
                <a:solidFill>
                  <a:schemeClr val="tx1"/>
                </a:solidFill>
              </a:rPr>
              <a:t>Se rige mediante el Decreto 1552 de 1992.</a:t>
            </a:r>
          </a:p>
          <a:p>
            <a:pPr marL="0" indent="0">
              <a:buNone/>
            </a:pPr>
            <a:endParaRPr lang="es-CO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CO" sz="2000" b="1" dirty="0">
                <a:solidFill>
                  <a:schemeClr val="tx1"/>
                </a:solidFill>
              </a:rPr>
              <a:t>Con este régimen se le otorga de manera temporal el tratamiento de Zona Franca comercial a los terrenos donde se celebren ferias, exposiciones, congresos y seminarios de carácter internacional, con el fin de permitir el ingreso de mercancías procedentes del exterior libres de aranceles e IVA. El tiempo máximo de permanencia de las mercancías en la Zona Franca Transitoria incluye la duración del evento más dos períodos adicionales; uno de tres meses antes de su iniciación y otro de seis meses después de su terminación. </a:t>
            </a:r>
          </a:p>
        </p:txBody>
      </p:sp>
    </p:spTree>
    <p:extLst>
      <p:ext uri="{BB962C8B-B14F-4D97-AF65-F5344CB8AC3E}">
        <p14:creationId xmlns:p14="http://schemas.microsoft.com/office/powerpoint/2010/main" val="4490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b="1" dirty="0">
                <a:solidFill>
                  <a:schemeClr val="tx1"/>
                </a:solidFill>
              </a:rPr>
              <a:t>Las Zonas Francas son áreas geográficas delimitadas que tienen como objetivo primordial promover el proceso de industrialización de bienes y servicios fundamentalmente para mercados externos. </a:t>
            </a:r>
            <a:endParaRPr lang="es-CO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92696"/>
            <a:ext cx="914400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ZONAS FRANCAS</a:t>
            </a:r>
          </a:p>
        </p:txBody>
      </p:sp>
      <p:pic>
        <p:nvPicPr>
          <p:cNvPr id="7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01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Proceso"/>
          <p:cNvSpPr/>
          <p:nvPr/>
        </p:nvSpPr>
        <p:spPr>
          <a:xfrm>
            <a:off x="10137" y="275842"/>
            <a:ext cx="9144000" cy="901307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PASOS PARA LA DECLARATORIA DE ZONA FRANCA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340768"/>
            <a:ext cx="79208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1550" b="1" dirty="0"/>
              <a:t>Preparar el Plan Maestro de Desarrollo, estudios de factibilidad y de ser el caso, solicitar a la DIAN concepto previo sobre el área del proyecto.</a:t>
            </a:r>
          </a:p>
          <a:p>
            <a:pPr marL="342900" indent="-342900" algn="just">
              <a:buAutoNum type="arabicPeriod"/>
            </a:pPr>
            <a:endParaRPr lang="es-CO" sz="1550" b="1" dirty="0"/>
          </a:p>
          <a:p>
            <a:pPr algn="just"/>
            <a:r>
              <a:rPr lang="es-CO" sz="1550" b="1" dirty="0"/>
              <a:t>2. Presentación del Plan Maestro y de los estudios de factibilidad ante la Secretaría Técnica de la Comisión Intersectorial de Zonas Francas.</a:t>
            </a:r>
          </a:p>
          <a:p>
            <a:pPr algn="just"/>
            <a:endParaRPr lang="es-CO" sz="1550" b="1" dirty="0"/>
          </a:p>
          <a:p>
            <a:pPr algn="just"/>
            <a:r>
              <a:rPr lang="es-CO" sz="1550" b="1" dirty="0"/>
              <a:t>3. Revisión, análisis e informe de la Secretaría Técnica sobre el Plan Maestro y sobre el concepto de viabilidad.</a:t>
            </a:r>
          </a:p>
          <a:p>
            <a:pPr algn="just"/>
            <a:endParaRPr lang="es-CO" sz="1550" b="1" dirty="0"/>
          </a:p>
          <a:p>
            <a:pPr algn="just"/>
            <a:r>
              <a:rPr lang="es-CO" sz="1550" b="1" dirty="0"/>
              <a:t>4. Evaluación de la Comisión Intersectorial de Zonas Francas.</a:t>
            </a:r>
          </a:p>
          <a:p>
            <a:pPr algn="just"/>
            <a:endParaRPr lang="es-CO" sz="1550" b="1" dirty="0"/>
          </a:p>
          <a:p>
            <a:pPr algn="just"/>
            <a:r>
              <a:rPr lang="es-CO" sz="1550" b="1" dirty="0"/>
              <a:t>5. Emisión del concepto sobre viabilidad de la Zona Franca y decisión sobre el Plan Maestro.</a:t>
            </a:r>
          </a:p>
          <a:p>
            <a:pPr algn="just"/>
            <a:endParaRPr lang="es-CO" sz="1550" b="1" dirty="0"/>
          </a:p>
          <a:p>
            <a:pPr algn="just"/>
            <a:r>
              <a:rPr lang="es-CO" sz="1550" b="1" dirty="0"/>
              <a:t>6. Radicación de la solicitud de Declaratoria de Zona Franca por parte de la persona jurídica interesada ante la DIAN.</a:t>
            </a:r>
          </a:p>
          <a:p>
            <a:pPr algn="just"/>
            <a:endParaRPr lang="es-CO" sz="1550" b="1" dirty="0"/>
          </a:p>
          <a:p>
            <a:pPr algn="just"/>
            <a:endParaRPr lang="es-CO" sz="1550" b="1" dirty="0"/>
          </a:p>
          <a:p>
            <a:pPr algn="just"/>
            <a:r>
              <a:rPr lang="es-CO" sz="1550" b="1" dirty="0"/>
              <a:t>7. Verificación de requisitos por parte de la DIAN.</a:t>
            </a:r>
          </a:p>
          <a:p>
            <a:pPr algn="just"/>
            <a:endParaRPr lang="es-CO" sz="1550" b="1" dirty="0"/>
          </a:p>
          <a:p>
            <a:pPr algn="just"/>
            <a:r>
              <a:rPr lang="es-CO" sz="1550" b="1" dirty="0"/>
              <a:t>8. Expedición de Resolución de declaratoria o negación de Zona Franca.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6450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>
                <a:solidFill>
                  <a:schemeClr val="tx1"/>
                </a:solidFill>
              </a:rPr>
              <a:t>País que mas zonas francas tiene.</a:t>
            </a:r>
          </a:p>
          <a:p>
            <a:r>
              <a:rPr lang="es-CO" b="1" dirty="0">
                <a:solidFill>
                  <a:schemeClr val="tx1"/>
                </a:solidFill>
              </a:rPr>
              <a:t>Barranquilla fue la primera Zona Franca de Colombia.</a:t>
            </a:r>
          </a:p>
          <a:p>
            <a:r>
              <a:rPr lang="es-CO" b="1" dirty="0">
                <a:solidFill>
                  <a:schemeClr val="tx1"/>
                </a:solidFill>
              </a:rPr>
              <a:t>102 Zonas Francas en Colombia</a:t>
            </a:r>
          </a:p>
        </p:txBody>
      </p:sp>
      <p:sp>
        <p:nvSpPr>
          <p:cNvPr id="5" name="4 Proceso"/>
          <p:cNvSpPr/>
          <p:nvPr/>
        </p:nvSpPr>
        <p:spPr>
          <a:xfrm>
            <a:off x="4233" y="836712"/>
            <a:ext cx="9144000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DATOS DE INTERES</a:t>
            </a:r>
          </a:p>
        </p:txBody>
      </p:sp>
      <p:pic>
        <p:nvPicPr>
          <p:cNvPr id="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18259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2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Tipos de Usuarios en zona franca	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Usuario Operador</a:t>
            </a:r>
          </a:p>
          <a:p>
            <a:r>
              <a:rPr lang="es-CO" dirty="0" smtClean="0"/>
              <a:t>Usuario comercial</a:t>
            </a:r>
          </a:p>
          <a:p>
            <a:r>
              <a:rPr lang="es-CO" dirty="0" smtClean="0"/>
              <a:t>Usuario industrial </a:t>
            </a:r>
          </a:p>
          <a:p>
            <a:r>
              <a:rPr lang="es-CO" dirty="0" smtClean="0"/>
              <a:t>Usuario servicios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26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CO" b="1" dirty="0">
                <a:solidFill>
                  <a:schemeClr val="tx1"/>
                </a:solidFill>
              </a:rPr>
              <a:t>El decreto 383 y 4051 de 2007 con los cuales se unifica toda la legislación de zonas francas y  se destaca la creación de las Zonas Francas Especiales, permite que empresas, que sin necesidad de estar dentro de una Zona Franca y que generen un alto impacto económico o social, puedan obtener el régimen franco si cumplen con ciertos requisitos</a:t>
            </a:r>
            <a:endParaRPr lang="es-CO" b="1" dirty="0">
              <a:solidFill>
                <a:schemeClr val="tx1"/>
              </a:solidFill>
              <a:effectLst/>
            </a:endParaRPr>
          </a:p>
          <a:p>
            <a:endParaRPr lang="es-CO" dirty="0"/>
          </a:p>
        </p:txBody>
      </p:sp>
      <p:pic>
        <p:nvPicPr>
          <p:cNvPr id="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roceso"/>
          <p:cNvSpPr/>
          <p:nvPr/>
        </p:nvSpPr>
        <p:spPr>
          <a:xfrm>
            <a:off x="0" y="980728"/>
            <a:ext cx="9144000" cy="64807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NORMATIVIDAD MOTIVADORA</a:t>
            </a:r>
          </a:p>
        </p:txBody>
      </p:sp>
    </p:spTree>
    <p:extLst>
      <p:ext uri="{BB962C8B-B14F-4D97-AF65-F5344CB8AC3E}">
        <p14:creationId xmlns:p14="http://schemas.microsoft.com/office/powerpoint/2010/main" val="8556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s-CO" b="1" dirty="0">
              <a:effectLst/>
            </a:endParaRPr>
          </a:p>
          <a:p>
            <a:r>
              <a:rPr lang="es-CO" b="1" dirty="0">
                <a:solidFill>
                  <a:schemeClr val="tx1"/>
                </a:solidFill>
              </a:rPr>
              <a:t>Tarifa única del impuesto sobre la renta del 15%</a:t>
            </a:r>
            <a:endParaRPr lang="es-CO" b="1" dirty="0">
              <a:solidFill>
                <a:schemeClr val="tx1"/>
              </a:solidFill>
              <a:effectLst/>
            </a:endParaRPr>
          </a:p>
          <a:p>
            <a:r>
              <a:rPr lang="es-CO" b="1" dirty="0">
                <a:solidFill>
                  <a:schemeClr val="tx1"/>
                </a:solidFill>
              </a:rPr>
              <a:t>No se causan ni pagan tributos aduaneros (IVA y arancel) en las importaciones a ZF</a:t>
            </a:r>
            <a:endParaRPr lang="es-CO" b="1" dirty="0">
              <a:solidFill>
                <a:schemeClr val="tx1"/>
              </a:solidFill>
              <a:effectLst/>
            </a:endParaRPr>
          </a:p>
          <a:p>
            <a:r>
              <a:rPr lang="es-CO" b="1" dirty="0">
                <a:solidFill>
                  <a:schemeClr val="tx1"/>
                </a:solidFill>
              </a:rPr>
              <a:t>Posibilidad de exportación desde Zona Franca a terceros países y al mercado nacional </a:t>
            </a:r>
            <a:endParaRPr lang="es-CO" b="1" dirty="0">
              <a:solidFill>
                <a:schemeClr val="tx1"/>
              </a:solidFill>
              <a:effectLst/>
            </a:endParaRPr>
          </a:p>
          <a:p>
            <a:r>
              <a:rPr lang="es-CO" b="1" dirty="0">
                <a:solidFill>
                  <a:schemeClr val="tx1"/>
                </a:solidFill>
              </a:rPr>
              <a:t>Las exportaciones desde Zona Franca se benefician de acuerdos comerciales internacionales.</a:t>
            </a:r>
            <a:endParaRPr lang="es-CO" b="1" dirty="0">
              <a:solidFill>
                <a:schemeClr val="tx1"/>
              </a:solidFill>
              <a:effectLst/>
            </a:endParaRPr>
          </a:p>
          <a:p>
            <a:endParaRPr lang="es-CO" dirty="0"/>
          </a:p>
        </p:txBody>
      </p:sp>
      <p:pic>
        <p:nvPicPr>
          <p:cNvPr id="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roceso"/>
          <p:cNvSpPr/>
          <p:nvPr/>
        </p:nvSpPr>
        <p:spPr>
          <a:xfrm>
            <a:off x="0" y="764704"/>
            <a:ext cx="914400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BENEFICIOS</a:t>
            </a:r>
          </a:p>
        </p:txBody>
      </p:sp>
    </p:spTree>
    <p:extLst>
      <p:ext uri="{BB962C8B-B14F-4D97-AF65-F5344CB8AC3E}">
        <p14:creationId xmlns:p14="http://schemas.microsoft.com/office/powerpoint/2010/main" val="32583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imco.gov.co/simco/Portals/0/inversionistas/fran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184576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5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"/>
          <p:cNvSpPr/>
          <p:nvPr/>
        </p:nvSpPr>
        <p:spPr>
          <a:xfrm>
            <a:off x="0" y="692696"/>
            <a:ext cx="9144000" cy="57606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FINALIDAD DE LA ZONAS FRANCAS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1772816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CO" sz="2400" b="1" dirty="0"/>
              <a:t>Ser instrumento para la creación de empleo y para la captación de nuevas inversiones de capital.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400" b="1" dirty="0"/>
              <a:t>Ser un polo de desarrollo que promueva la competitividad en las regiones donde se establezca.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400" b="1" dirty="0"/>
              <a:t>Desarrollar procesos industriales altamente productivos y competitivos, bajo los conceptos de seguridad, transparencia, tecnología, producción limpia, y buenas prácticas empresariales.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400" b="1" dirty="0"/>
              <a:t>Promover la generación de economías de escala.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400" b="1" dirty="0"/>
              <a:t>Simplificar los procedimientos del comercio de bienes y servicios, para facilitar su venta.</a:t>
            </a:r>
          </a:p>
          <a:p>
            <a:endParaRPr lang="es-CO" b="1" dirty="0"/>
          </a:p>
        </p:txBody>
      </p:sp>
      <p:pic>
        <p:nvPicPr>
          <p:cNvPr id="7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79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"/>
          <p:cNvSpPr/>
          <p:nvPr/>
        </p:nvSpPr>
        <p:spPr>
          <a:xfrm>
            <a:off x="0" y="692696"/>
            <a:ext cx="9144000" cy="1008112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QUIENES PUEDEN ACCEDER A LAS ZONAS FRANCAS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59" y="2204864"/>
            <a:ext cx="80648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CO" sz="2800" b="1" dirty="0"/>
              <a:t>Persona jurídica domiciliada en el país o sucursal de sociedad extranjera.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800" b="1" dirty="0"/>
              <a:t>Parques tecnológicos reconocidos.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800" b="1" dirty="0"/>
              <a:t>Sociedades Portuarias.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O" sz="2800" b="1" dirty="0"/>
              <a:t>Instituciones prestadoras de servicios de salud</a:t>
            </a:r>
            <a:r>
              <a:rPr lang="es-CO" sz="2800" dirty="0">
                <a:solidFill>
                  <a:srgbClr val="0070C0"/>
                </a:solidFill>
              </a:rPr>
              <a:t>.</a:t>
            </a:r>
          </a:p>
          <a:p>
            <a:endParaRPr lang="es-CO" dirty="0"/>
          </a:p>
        </p:txBody>
      </p:sp>
      <p:pic>
        <p:nvPicPr>
          <p:cNvPr id="4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809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1" y="908721"/>
            <a:ext cx="9144000" cy="576064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TIPOS DE USUARIOS DE ZF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5" y="1412777"/>
            <a:ext cx="6798736" cy="4522356"/>
          </a:xfrm>
        </p:spPr>
        <p:txBody>
          <a:bodyPr/>
          <a:lstStyle/>
          <a:p>
            <a:endParaRPr lang="es-CO" b="1" dirty="0" smtClean="0"/>
          </a:p>
          <a:p>
            <a:pPr algn="just"/>
            <a:r>
              <a:rPr lang="es-CO" b="1" dirty="0" smtClean="0">
                <a:solidFill>
                  <a:schemeClr val="tx1"/>
                </a:solidFill>
              </a:rPr>
              <a:t>El </a:t>
            </a:r>
            <a:r>
              <a:rPr lang="es-CO" b="1" dirty="0">
                <a:solidFill>
                  <a:schemeClr val="tx1"/>
                </a:solidFill>
              </a:rPr>
              <a:t>Usuario Operador (UO) es la persona jurídica autorizada para dirigir, administrar, supervisar, promocionar y desarrollar una o varias Zonas Francas, así como para calificar a sus usuarios</a:t>
            </a:r>
            <a:r>
              <a:rPr lang="es-CO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O" b="1" dirty="0">
                <a:solidFill>
                  <a:schemeClr val="tx1"/>
                </a:solidFill>
              </a:rPr>
              <a:t>El Usuario Industrial de Bienes (UIB) es la persona jurídica instalada exclusivamente en una o varias zonas francas, autorizada para producir, transformar o ensamblar bienes mediante el procesamiento de materias primas o de productos semielaborados.</a:t>
            </a:r>
          </a:p>
        </p:txBody>
      </p:sp>
    </p:spTree>
    <p:extLst>
      <p:ext uri="{BB962C8B-B14F-4D97-AF65-F5344CB8AC3E}">
        <p14:creationId xmlns:p14="http://schemas.microsoft.com/office/powerpoint/2010/main" val="20329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556792"/>
            <a:ext cx="7056784" cy="4176464"/>
          </a:xfrm>
        </p:spPr>
        <p:txBody>
          <a:bodyPr/>
          <a:lstStyle/>
          <a:p>
            <a:pPr algn="just"/>
            <a:r>
              <a:rPr lang="es-CO" b="1" dirty="0">
                <a:solidFill>
                  <a:schemeClr val="tx1"/>
                </a:solidFill>
              </a:rPr>
              <a:t>El Usuario Industrial de Servicios (UIS), como su nombre lo indica presta servicios, como lo realiza un </a:t>
            </a:r>
            <a:r>
              <a:rPr lang="es-CO" b="1" dirty="0" err="1">
                <a:solidFill>
                  <a:schemeClr val="tx1"/>
                </a:solidFill>
              </a:rPr>
              <a:t>call</a:t>
            </a:r>
            <a:r>
              <a:rPr lang="es-CO" b="1" dirty="0">
                <a:solidFill>
                  <a:schemeClr val="tx1"/>
                </a:solidFill>
              </a:rPr>
              <a:t> center, un data center, un BPO, una clínica, una agencia de turismo. </a:t>
            </a:r>
            <a:endParaRPr lang="es-CO" b="1" dirty="0" smtClean="0">
              <a:solidFill>
                <a:schemeClr val="tx1"/>
              </a:solidFill>
            </a:endParaRPr>
          </a:p>
          <a:p>
            <a:pPr algn="just"/>
            <a:r>
              <a:rPr lang="es-CO" b="1" dirty="0">
                <a:solidFill>
                  <a:schemeClr val="tx1"/>
                </a:solidFill>
              </a:rPr>
              <a:t>El Usuario Comercial (UC) es la persona jurídica autorizada para desarrollar actividades de mercadeo, comercialización, almacenamiento o conservación de bienes, en una o varias zonas francas.</a:t>
            </a:r>
          </a:p>
        </p:txBody>
      </p:sp>
    </p:spTree>
    <p:extLst>
      <p:ext uri="{BB962C8B-B14F-4D97-AF65-F5344CB8AC3E}">
        <p14:creationId xmlns:p14="http://schemas.microsoft.com/office/powerpoint/2010/main" val="2202570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360</TotalTime>
  <Words>776</Words>
  <Application>Microsoft Office PowerPoint</Application>
  <PresentationFormat>Presentación en pantalla (4:3)</PresentationFormat>
  <Paragraphs>92</Paragraphs>
  <Slides>22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USUARIOS DE ZF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Usuarios en zona franca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ZONAS FRANCAS</dc:title>
  <dc:creator>usuario</dc:creator>
  <cp:lastModifiedBy>LORENA</cp:lastModifiedBy>
  <cp:revision>33</cp:revision>
  <dcterms:created xsi:type="dcterms:W3CDTF">2015-02-03T16:11:22Z</dcterms:created>
  <dcterms:modified xsi:type="dcterms:W3CDTF">2016-04-14T18:50:12Z</dcterms:modified>
</cp:coreProperties>
</file>