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915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797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435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7151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153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3609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7309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311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643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533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10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428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703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154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60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58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358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3C79-B3A2-4F3E-8762-81531728BD01}" type="datetimeFigureOut">
              <a:rPr lang="es-CO" smtClean="0"/>
              <a:t>8/08/2016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9255-AAC7-43DE-A5CD-960C6BD8DD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4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8616" y="571480"/>
            <a:ext cx="8515384" cy="3057021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7030A0"/>
                </a:solidFill>
                <a:latin typeface="Britannic Bold" pitchFamily="34" charset="0"/>
              </a:rPr>
              <a:t>VÍCTIMAS DEL CONFLICTO ARMADO EN COLOMBIA</a:t>
            </a:r>
            <a:endParaRPr lang="es-CO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4071942"/>
            <a:ext cx="7315200" cy="1428760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CO" sz="3600" b="1" dirty="0" smtClean="0"/>
              <a:t>CAMILA LIZCANO </a:t>
            </a:r>
          </a:p>
          <a:p>
            <a:pPr>
              <a:buFont typeface="Arial" pitchFamily="34" charset="0"/>
              <a:buChar char="•"/>
            </a:pPr>
            <a:r>
              <a:rPr lang="es-CO" sz="3600" b="1" dirty="0" smtClean="0"/>
              <a:t>ALEJANDRA RIVEROS</a:t>
            </a:r>
          </a:p>
          <a:p>
            <a:pPr>
              <a:buFont typeface="Arial" pitchFamily="34" charset="0"/>
              <a:buChar char="•"/>
            </a:pPr>
            <a:endParaRPr lang="es-CO" sz="3600" b="1" dirty="0" smtClean="0"/>
          </a:p>
          <a:p>
            <a:pPr>
              <a:buFont typeface="Arial" pitchFamily="34" charset="0"/>
              <a:buChar char="•"/>
            </a:pPr>
            <a:r>
              <a:rPr lang="es-CO" sz="3600" b="1" dirty="0" smtClean="0"/>
              <a:t>COMERCIO EXTERIOR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357554" y="3071810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" name="3 Conector recto de flecha"/>
          <p:cNvCxnSpPr/>
          <p:nvPr/>
        </p:nvCxnSpPr>
        <p:spPr>
          <a:xfrm rot="10800000">
            <a:off x="3071802" y="2714620"/>
            <a:ext cx="642942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16200000" flipV="1">
            <a:off x="3393273" y="2393149"/>
            <a:ext cx="1214446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 flipH="1" flipV="1">
            <a:off x="4321967" y="2250273"/>
            <a:ext cx="1071570" cy="5715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49" idx="1"/>
          </p:cNvCxnSpPr>
          <p:nvPr/>
        </p:nvCxnSpPr>
        <p:spPr>
          <a:xfrm flipV="1">
            <a:off x="5072066" y="2643182"/>
            <a:ext cx="642942" cy="500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46" idx="1"/>
          </p:cNvCxnSpPr>
          <p:nvPr/>
        </p:nvCxnSpPr>
        <p:spPr>
          <a:xfrm>
            <a:off x="5572132" y="3357562"/>
            <a:ext cx="714380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2" idx="2"/>
          </p:cNvCxnSpPr>
          <p:nvPr/>
        </p:nvCxnSpPr>
        <p:spPr>
          <a:xfrm rot="10800000">
            <a:off x="2928926" y="3429000"/>
            <a:ext cx="42862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2" idx="3"/>
          </p:cNvCxnSpPr>
          <p:nvPr/>
        </p:nvCxnSpPr>
        <p:spPr>
          <a:xfrm rot="5400000">
            <a:off x="2788743" y="3464565"/>
            <a:ext cx="676122" cy="1110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429256" y="3571876"/>
            <a:ext cx="57150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5400000">
            <a:off x="3251191" y="4178305"/>
            <a:ext cx="1214446" cy="2873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16200000" flipH="1">
            <a:off x="4643438" y="4000504"/>
            <a:ext cx="1143008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28662" y="2357430"/>
            <a:ext cx="207170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10. Enfoque de derechos</a:t>
            </a:r>
            <a:endParaRPr lang="es-CO" dirty="0"/>
          </a:p>
        </p:txBody>
      </p:sp>
      <p:sp>
        <p:nvSpPr>
          <p:cNvPr id="27" name="26 Rectángulo"/>
          <p:cNvSpPr/>
          <p:nvPr/>
        </p:nvSpPr>
        <p:spPr>
          <a:xfrm>
            <a:off x="2214546" y="1428736"/>
            <a:ext cx="228601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30 Rectángulo"/>
          <p:cNvSpPr/>
          <p:nvPr/>
        </p:nvSpPr>
        <p:spPr>
          <a:xfrm>
            <a:off x="4857752" y="1285860"/>
            <a:ext cx="2928958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Rectángulo"/>
          <p:cNvSpPr/>
          <p:nvPr/>
        </p:nvSpPr>
        <p:spPr>
          <a:xfrm>
            <a:off x="1000100" y="3214686"/>
            <a:ext cx="192882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9. Principio de reconciliación</a:t>
            </a:r>
            <a:endParaRPr lang="es-CO" dirty="0"/>
          </a:p>
        </p:txBody>
      </p:sp>
      <p:sp>
        <p:nvSpPr>
          <p:cNvPr id="35" name="34 Rectángulo"/>
          <p:cNvSpPr/>
          <p:nvPr/>
        </p:nvSpPr>
        <p:spPr>
          <a:xfrm>
            <a:off x="928662" y="4143380"/>
            <a:ext cx="1643074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8. Garantía de no repetición </a:t>
            </a:r>
            <a:endParaRPr lang="es-CO" dirty="0"/>
          </a:p>
        </p:txBody>
      </p:sp>
      <p:sp>
        <p:nvSpPr>
          <p:cNvPr id="40" name="39 Rectángulo"/>
          <p:cNvSpPr/>
          <p:nvPr/>
        </p:nvSpPr>
        <p:spPr>
          <a:xfrm>
            <a:off x="2714612" y="4929198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7. Garantías de protección y seguridad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5214942" y="5000636"/>
            <a:ext cx="2857520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6. Reparación de las víctimas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6000760" y="4143380"/>
            <a:ext cx="264320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5. Esclarecimiento de la verdad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6286512" y="3286124"/>
            <a:ext cx="1928826" cy="428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4.Participación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5715008" y="2357430"/>
            <a:ext cx="2786082" cy="5715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3. Satisfacción de los derechos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714744" y="328612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VICTIMAS</a:t>
            </a:r>
            <a:endParaRPr lang="es-CO" b="1" dirty="0"/>
          </a:p>
        </p:txBody>
      </p:sp>
      <p:sp>
        <p:nvSpPr>
          <p:cNvPr id="54" name="53 CuadroTexto"/>
          <p:cNvSpPr txBox="1"/>
          <p:nvPr/>
        </p:nvSpPr>
        <p:spPr>
          <a:xfrm>
            <a:off x="2143108" y="150017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1.El reconocimiento</a:t>
            </a:r>
            <a:endParaRPr lang="es-CO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929190" y="128586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2.El reconocimiento de responsabilidad</a:t>
            </a:r>
            <a:endParaRPr lang="es-CO" dirty="0"/>
          </a:p>
        </p:txBody>
      </p:sp>
      <p:pic>
        <p:nvPicPr>
          <p:cNvPr id="1026" name="Picture 2" descr="https://userscontent2.emaze.com/images/27e1f9bc-207e-4075-b121-5af0478b0074/b24634e09779337bb809e5dc729e60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36614" t="5473" r="3218" b="11458"/>
          <a:stretch>
            <a:fillRect/>
          </a:stretch>
        </p:blipFill>
        <p:spPr bwMode="auto">
          <a:xfrm>
            <a:off x="214282" y="0"/>
            <a:ext cx="1857388" cy="2071702"/>
          </a:xfrm>
          <a:prstGeom prst="rect">
            <a:avLst/>
          </a:prstGeom>
          <a:noFill/>
        </p:spPr>
      </p:pic>
      <p:pic>
        <p:nvPicPr>
          <p:cNvPr id="1028" name="Picture 4" descr="http://www.cpccs.gob.ec/modulos/noticias/tempo/1407793660personas_ciudadan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5357826"/>
            <a:ext cx="2095488" cy="1309680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xISEhUTERIWFhUXGB0WGRgWGRodHhoYGxcaHRcXHR4gHSggGCAlHx0eITEiJSktLi4uGCA1ODMtNygtLisBCgoKDg0OGhAQGi0mHSYvLS8tLS0vLS0tKzcvLS0tKy8yLy0tKy0tLTctLS0tKy0tLS0tKzUrLSstLSsxLS0rL//AABEIAO8A0wMBIgACEQEDEQH/xAAcAAACAgMBAQAAAAAAAAAAAAAABwUGAgMECAH/xABIEAACAQIEAwQHBAgEBAUFAAABAgMAEQQFEiEGMUETIlFhBzJxgZGhsRRCUsEjJDNicoKS0RWi4fAIQ3PCNFNjs/EWRIOTo//EABoBAQADAQEBAAAAAAAAAAAAAAABAwQFAgb/xAAsEQACAgEEAQMCBQUAAAAAAAAAAQIDEQQSITFBMlFh0eETIkJxsQUzgfDx/9oADAMBAAIRAxEAPwB40VD5jxLh4MTDhZWKyTC8ZI7pN7adXQ36HxFY51xZgsJcYjExowF9F9T/ANC3Y/CgJqilvjfTLgFJEcc8lgbNpCqTa4G51C52vpqEb0lZriwBgMABf7wDTbXtue6qfzCoyTgcdYSyhRdiAPEmwpSYbh3iPFMDiMacOp3NnAI8tEQF/e1TOG9EODJDYubEYluvaPYX8RbvD+qgLNjuNcuhv2mNgBG9hIrH4KSa4IvSHhZf/Cw4vE9Lw4eS39ThV+dSGUcK5fAScPhoQwNiwUMwPUXNyPZU6BUkFZ/+osa4vFlM9/8A1poIx8nc/KudZM7ZtXZYGNbfs2llcnw7yxrp9ve9lW+igKZgeLJ4XYZtEmFW9kkUM0Lb7EzXKpfwcKeVXCKVWAZSGUi4INwR4g9aJoVdSrqGUixDAEEeBB51Qsw4axeXlp8obVHfU+CkuVO927Ik9wnwHz2WgGBRUHwvxTh8crGIlZEOmSJxZ425EMPC9xcbbVOUAUUUUAUUUUAUUUUAUUVWuOeMIcth1uNcj7Rxjmx6k+CjqfYOZFAWWqxxbxfFgyqFl7Rt7NewXzI5Xpc+jfF5hiMRJmOIxLDChiJyXCr3EZlUKQbIuociOfXepfPyJJ59QDAuwsdxYbAfAVTdZsibNHp/xZvPgsWC44D2PZqU8Ue/5WNXGGUMoZSCDuCKQnFWVpDK0+Xl44xuVuTbxIv93903t8hbPRdxeZW7CSwY7gdL+I9vIj2V4rseeXlFl9MccR2y7x7/AHGlRRRWk54qfS3w5mWMlRoI42gjQ6SGVZLtbWGLEbGwsBttvvSqynK41xKx5g0mHRjudG4uSNRudgDvqseXhXpLNS2ux9X7vt61RePeEBi07WLaZAdujj8PkfA8ufjcNpKZYMi9GuWQAMIu2Nr65W13v1C+pv5CrbHGkagKFRByAsoA+gpWeiDjIWTL5gbqCInJFrC57IjpYcufh4UzsywKzLpbmDqU2vZhyPn7KEM0vnUI2DFz+4rN9BUNxZxScPhZJVhlvYqpZQoDtsh3N+e9SWRZ9BiNUcckZkjJV0U8iDYkDqvmKonpuzBgsEAPdYmQi25I2Xf3nbzoCT9D0hXBhXDAyu8iE8nAspt5jT19tX2WUKLsbCobKcnCYKCEGzRopDdQ4Fy3xJuPAmpDLcZ2q3Isykq6+DDnQGP+JqfUSR/4UIHxNhWJxE59WED+Nx9FBrYRO3VEHsLn8gPnWtssLevPK3kCEH+UA/OgNckeIO7TxxjrpS/zY2+VbsuiHrCdpQdrkqR7tItXxMngBv2Sk+L94/Fr13KoGwFh5UBVOKuGnaT7bgGEeNRbXPqzIOcUg5b9G5iw38JPhfiGLGxa0BR1OiWJxZ4pBzRh9D1qZqqcT5RLHIMfggTOgtLEDYYmIc0Pi4FyjeO3I0Ba6K4snzOLFQpPC10cXFxYjoQRzBBuCPEV20AUUUUAUUVH59nMODgeedtKIPeSdgoHUk7WoDm4r4khy+AzTG/REHrO3RR9Seg3pIZVhsVmuObFYsdxCC4cdwKfUhRSQSLb3H8XXfmx0+MzzEtLYLGhCgFu7ErHYAXuzbXNhvboLWuHFGN+zrBBBdVEYDPyLsiql+ZI2A2vVFtuPyr1F1deeX0SGJy8RYGSBL6REVt42S1zbYnbnbeojBTh4431aiy3byYEhgfeCfYRU1kuYCaIHYsBpcefj7DVFnxJwOJeNv2JPwB9VvPbY+yuZTmW6L77OnVYq7Iy/S+PoWZ1uKomFm+yY1HB2imU7/hDAkH+Xar3DKrqGUgqRzHWqTi8IZ8wEKKW1yopCi9l1IrMRbkL7328a1af1NFv9RxsjL5PSymiiiugcExmhVhZhcVG4vAFRdLkdR1/1qWooBIekbhdgzY3Dm1rNIB3SCv/ADFPjy87i9ML0dcWLj8OLk9tGAsgNtzbZxvuD9b1J5vgFIPdBRrhgeVjsfcaTiSvkuZp2TXikK6lN942ax36lTcipBfuMvR/DIftGFJw8wYlmS9jfm1gQQbncrba/Oqk/COaYrGRDGqzqhVGluunslOo2PNr7jle53p0SIHUg8mFvcRXIMuOlFM0ndULsQL26na9QTk7SQOe1QyTomL7rqRMm4BB76cj5XW/wrrXJYb3ZS58XYt9TXXDhkT1EVfYAKEG2iiigCiiigCiiigKcynL8eCv/hcc9iOkWKtsw8BKBY/vAeNXGovibKRi8NLATYsvcbqsi96Nx4FWAPur5wvmJxGFhlcWcraQfhkXuyL7nBHuoCVoorizjNIcLE807hI0Fyx+QA5kk7ADck0B8zrNosJC887aY0FyeZPgAOpJ2A86QWcZji89xihRphViqAk6I06u5se8wHO3UCunM86xOdY2MmEnCRyXWM3C6ARqLsBu7L0HINYdSWDlWWxYePs4V0oGZgCb21m53O58N+gFYdXrI0rHcvY00ad2c+DXHhcPB+rQOXMQXUzFSxDC6bgC6gDSB001DcV5YZYw6bvHc28VPMefQ1I5zhvszpjCLQyjsJm/Awe8Ex/duWQnpqU1vmnCC591YLZSU42+6T+xrgo7XD2F9lebNCwdd9rFejD/AH1qWxmHTMLWI18hbYjyPiK5c2yYuxeIAMSSUHIny8PZULO0kLBNB7Y8lHMbX6ddr251sUVN7oeozuTisS6PubZDJghrWfSS2lY0e7m/XTbl0vTO9EHDkkMJxE8a65j2iswPaAHYK3kQNQP/AKh251x+jvgRywxmYAtJsY433tts7g9R0Xpa/hZpCttcWlz2Zpzzwugoooqw8BRRRQGMiAgg8jSq9K+TiTDGT78Bv7VOzD2cm/lpr1CcQYNXBVhdZFKEeNwQfkflUoET6Kc4+05fECSXi/RNf931fb3bVcHYAXJsPE0mPQti2w+LxGCYc7nc/ejbSbDqSD/lpk8dZg8GCmkjhMxC2Kg2sDsX5G4XnbyqAd2IzuBNtYY+C7/TatYxuIcfo4Ao6GRue/gNxVO9GvHEGIVIJVWLE2tcABZbDmD0brpPuvU76QeKVy/DalIM0l1iXztu58l+pA60BXOK+IMXLiUyzDSKszkGSSG/cXclb3uLDvHltYdav02YRRWVnNwBtYk+2lv6K8keNo8bMSXxJcAtz0c9V/F239gB60zMXLIpHZxB79SwFvzNAcv+MX/Zwyt/LpHxNfe3xTcoUT+N7/JR+dfbYpusSewMx/IV8/w+U+viX/lCr+VAYPhMSw7+ICf9NB9WNfcLgVVwTiJHa/IuLHy0jY1omwOFG0smr+OQn5Xroy7L8KDqhjW4POx2Plf8qAlKgshXs58ZDtbtFnQDosyDV8ZUkPvqdqJxQWGaTFSOqRCBVZmNgNDu1yfCzGgO3McdHBG8srBERSzMegH19lIbiHN8TnuKCxKyYWNiFvyHjI/QuQRYdAfaT0cS53is9mMWGUpg4mG7bXb8bn8VjdU6D4i6ZLkkOFTRCth1J3Y+09awa3WKlYXqNWn07seX0Y5Bk0eFiEUe9r3YgXJ8TUjesq4syzKHDrqmlVAeWo8/IDmfdXzzcpy92zrLEV8EpmM6yxdgV/RldLr+K/MVRMUzYJTFMHkhB/Qy7Eqv/lyfisNgfD5XPL8RHPCJsO2uLrJYgE9RY2ItUXn2MNhhoIxLPKLKlgQF6u19gB51ujO78TZJZz4+hkkq9m6Lx/vkq2N4jjRVXDkPNJ3VI+7fa1jbf/Zq88D8I9lpmnAL3Lg82DMLE367X+NfeG/RrhIoh9rijnmJ1MzLcA/hW/QcvO17C9qu0UYUBVAAAsABYAeAHSuxXpoxwYJ3ORnRRRWopCiiigCiiigCuTM49UZ8RvXXWMi3BHiLUAkswvhM9hlBIE1vC3eGgjz3Cn307V3HjcUl/SxGUbB4gWvHIVv53Vxfy7ppwZZJqiU+VSwKXib0emTtZsCLTRSkmMbahe6sn4XBGw5G3Q86/lGS47MsXFHi+2IRQHeQEFIrsbb2N2IK35358qcuFE0eInIhZlcixLKBsPjXf2M7bl0T+FdR8tz/AGrzgnJpzRFj+z6QAFlVAPAEEWHurvxMbkWRwviSt/hvXCcnLMjSTyvoYOAdIFxy2C1K1JBHDLXPr4iQ/wANl+grJcoh6qW83Jb6mu+igNUWHRfVVR7ABW2ivjsACSbAbknoPGgMZpVRSzEKqgsSTYAAXJPgKRvFvEM+eYg4TBd3CxnU7tsG32kbra/qoNyd/wCHs4u4jnzqZ8Fl504WPeaYkhXG+566CRZVG7EeFWPKsshw0YigUqgJO+7G5Jux6nf3dKx6vVKmPz4NOn07sfwZZVl6YeJIo76UFgTbUfNiBufpyrtvWFbsNh2ckKOW5J2AHjevnXvtnnts7GIwj7JEfnWYDDwSTEEiNb28SSAo8rsQPfVE4N4ebMWfH48mSPUVjQk2Z+ZHisaAgW6k+Rvd+NsREmCmTWFUgd5ttbBgVHs22HnSu4Y46bCRtFpDpqLqp+7q3YXHibGuvoK0oScfV7/Q5988zSl6RncV4wR4N4r2V17NUXYW8ABsAB4VYvRxAn2GGXs1EjLpZ7DU4QlVYnmdgKWuS5XjM6czLaGAELrbfb7yoAedup8RTpyzAR4eJIYV0ogsoHQV0q4bVz2ZL7FOX5ejqoooq0pCiiigCiiigCiiigCiiigFT6YIL4KQ29SVSP6iv0ar3wk5OHW/4VPxQVTvS2v6lifJkP8A/RatvBJ/VY/4E5/wLUgn6Ki8VjpRN2Ucat3Nd2a3UjwNa5PtliWeCNQLkgMbAczc2qASWKxKRozyMFRRdmY2AHjWOAxkc0ayxMGRhdWHIik5mM2IzeeWNZ2bCQKZGaxUPpG1l8WNwt+QBPPam4j9nCnYxahpUKi2UAW257ACgO+iolvtj8uyiHvc/kK+DLJzu+Lf2Iqr/egJYmlBxpxNLmkxy/Lz+gU/rE/3SAdxf8PMW5uRYbXvv4y4nlzCU5bl0loxticTvYKDZlBGx8NvWOw2uakMpyyLCxCGBSEG9z6zMfvMep6eAFgKyarVxpj8+EadPp3a/gyyrLYcNEsMC2UbljbVI1t3e3M/QbV13r5WyCEuSBbYXJPIDxr52Up2zy+WzsqMa44XRswmFMhPRR6zHkK0cRcQxYWK1+6OQ+9IfE+A+nyrRxBnqYaMIt2JPcj+87E2ubdL7fLnWHCPB0k0gxmYbswBSJh6pDHSSOlhYgfvG+9b9Np3PiPXl+/wvj+TBqL8Pnvwvb9/k4ck4OmzGRcTmBdI0YNHCNtQtdWuDdRex87fBkTZVA9tcMbW5XRTba22221dlYyvYEnkATXbhCMI7Y9HOlJyeWUT0Szakx1vV+3zaQOQU6bAeVX2lh6Bpy+FxJItfEFv6kUnp40z69o8hRRRQBRRRQBRRRQBRRRQBRRXw0AtPSyb4PEAblnRR7TIoq6cMRaYQPCw+CgVRvSK+qOBP/NxcS2Pkxb8qZGXQ6I1HvPtNSwLjIOMZVzSTD48hbs0MZ06bd+8YPiGFrN5jxo9KXEzuwy7C953IWXTzJJGmEeZ2v5EDqakuM+FFzCaQxkJPFGoVuhJudLdbefT5Vxej3gmeLEPiscv6QX0AsrXdidchsSL22H8R8q8kk7l+QrgMskiFi5Rmkb8TsLH3DYD2Cp+TDSGONUk7OwAYhQTy5C+w+Bri4lxSNF2asrM7omkML7uL7c+VTdSQRX+Bg/tZppPIvYfBbUueKeIGnkfK8n7q3/WcQCdKLyZQ17+RI3J7o3uRI8dcTT4qc5XljWe36ziN9MKfeXUOR8Tz+6NySpk2UQ4SEQYcdwG5YgapG6u35DkBt41l1WpjRHPnwaNPQ7ZfBhkWTQ4SEQwg2vdmPN2tbW30AGwG3jeRorfDDcam2X5t7P7185KUrZOT7O0ttccIxggLXN7KOZP0HifKo/iPP0w6iNFLO2yRi5ZieRa2536D2CtPEefmIrDh4zJO+0cSC5F+p/ufaSAKmuDuF48NLrxL9rjnTtCeka3CkJ8bauZ6WG1b9JpPxOf0/z9jBqNTjhd/wAfc08I8GkEYrHjXiG7wRrER7gp5ahba3K5586svEGcrhYjIQGOpV03t6x/tc+6u7GYpIkaSV1RFGpmY2AA5knpSf4uzoYqYSQRyDDSgWd+6JJEVgjovrWswALabi9ga7OFXHCMMIucuRnYnPAskqgauz7NFA5vK+o6B7gN+m/hW7HYi+ElcMpPZPuhuuoKbgeNjtSrw2JxMrTMoOt9Kna2jtbmRx4Gw038GNXWPGscLi8KEVWjgfstIsHiKMENiTZge625ubHbVYIWKTwerKXFZK5/w/X+yzi+3arp717dzcab93ffzvTVpRf8PcoMWKUDfWhvbmCptvffrt099N2rUUMKKKKAKKKKAKKKKAKKKKAK0Y19KMfKt9R+dPZAPEj5b0BSZYftGa4OK11gSTFP5Gwjj+ZJ91MaqF6PU7bF5hiuYDrhU/hiF3+LN8qvtSwQq5ZOJZXWYIJCOSajZRYDfYfCt5yVG/aySyeTOQPgthUnRUA4Ysnw6kMsMYKm4IUXB9tU/jviubtP8Oy3vYt1vJJfu4aPq7H7rWPuuOZKhuvjzit4GiweD0HGYi+kubLEljeZ/gbC2+ljvaxjMpyaHBw9nCxldz2mIna+qWQm+5O+kEkgX63JJJJpvuVUHItpqdksGrIMoiwcPYw3Nzqlkb1pX/EfBR91el97kk13VlaqrxKZ8Ri4sBFL2IaIzySDciMMRYWINza1v3hXzyVmqt5f2Ow3CmHH/S4JDpAdxsT3Qetud/L61B51nMrzDC4Ne1xT9PuxL+NyAQij2e4kgHUuXw5fhJUwmmNn9aea8jXtu4XZS22ygAXNWf0W4WEZfDNGhV5l7SVmOp3kuQzMx3YXG3gK6NOgi5d5ivHv+5ju1E4rlYZ2cJcKR4IFyTJiHAEsxvdjzIUX7q36c9hcmt+Gu2YzHomGhUe1pJi3yVanKjcpS7TyfjlIHsjVY7f1Kx99dVJJYRzikcU4j7fj2wrb4bBhHkTpNiHGpFfxRF72nq1r12EKdrA2I59COXvqAwLmLMc0jbd+2WUDqUZAQR42BFS2FYNI7J6pC7+LC/Lx2tWK9tyOtpIJV5O5TUdmeL7OWMA9+SLERixIJ/QFxa37yCuvEzrGjO/qqCx9gF6q/CxfNcz+0IrDC4VJFViNmkdCtvaQdVugUeNRRFuWSNVNKGPLNP8Aw84jv4lNXNEbTpPQ21FtNutgNXQ7czTspE/8P0mnEzRlnB7IEqCug6WAufvFgTtbaxN6e1bkcphRRRUgKKKKAKKKKAKKKKAKr3GeOEEDSnkiO/8ASLirDS89MU5MEWHX1sRIkI9hYFj8Ft76lAk/RRgzHlsRYd+UtM3m0hvv7rVYc4zLsFUhC7O4RVBAux5bnlRkUQWBFUWAFh7AbClp6WMbi8LjMPPHKTFsyxn1EdT94X31X589jvyqGBgN9vfl2EQ/mdh9BWrFa8NG+IxWMYxxKZGCoiiyi9upP1O1ZcH8SR4/DiZAVIOl0PNWHTzBFiD4Gq36SsaJniwOoBSVlmudiA36KM+1hqt+6o+9UN4WSUsvBWOFsPJPLLmOJFpp2JRT/wAuLkqj+UAe7zNWYykWA5XubfKsSQotyAHyqFzXiSKIhFvJK2yQpuzMeQ2B+VYJxduUdGO2tLJZYzf6/HlVAz+DFT477TlcbTGBBFIygWDEsdIJI1bHe3Lbxqz5DkWa4plkntgYrglF0vI6+G4IS46mxHhTKwWDjhQRxIqIOSoAAPcK86XQuqbk2U36nesREhlnCub46UDFRGKIMA7StZtB9YRgXubdbAb1MZjw3m+Ud/LMTJiMMtz2EgDsq+Gn7w/6ek+R503qK6ODI232Kzhz0z4eQ6MbE2HflrF3S97WO2tPgQLbmmPlM8TxIYZFkQjZ0IIbxa4PU3+dVvjPgTBY6xkXsp22WWMAMSAT3hycWHX3EUos+4XzbKCZI5X7JdJE8JNgqliocHdFuxJU3Qlt70A1uOeDZMRImLwTrHi0Gk6vVlT8LWBsR0NiOhHIiBl/xlBY5aHPINHNHp8ubg29wrk4V9MysQmPQLqb9pGDpUWAUEXJY3uS3dAHjTPy3PMNiI+1hmRkC6yb20rvZmB3UbHnblXmUIy7R7hbOHTFnm3B2PxGExEuYTrCI43kSDD2IJVCQZHI3Fx6o+Iro9CfEMYyuZZDb7Kzs3j2bgyA/HUPdU4OO8DjlkwqO6mUSQKzL3WYloxYi+x5gm2xF7Haqb6IeH5o0zLC4heylkiWPSw7w7sgLea98EeN6sVe3Cawjw5OXLZT+COJjgsyeYINLmRWTroaTVYEbBhYeW1q9K4PFJKiyRsGRgGUjqDXk/MstZdTcmU94eY5+8GmN6IuPHRlwmIIMZNlY81ZuXlpJ+Ba9abKMLgrUh4UUCisp7CiiigCiiigCiiigClxxmva5xgo77RQvOR5k6VPxpj0uZxrzrFuR+yw8MQ/mLufrUoF9y39kvsqCxmGWfHNHIoZBAVZT1Df/NT2AH6NfZUW2AxC4mSWIx2kVRd9W1vIc/iOdQBUvhsVkGN1gM+Gc2v0kj/C34ZF5+7wJqtY3E4nNsRJ9njeQyMX0ja3RdTHurpUBRc8l8TT2zPh18WhjxeIZozzSJdANtxc3LHfp5V15Nw5hsKB2MdiBYE7m30HuqME5KflHAWKkjQZhiuQsUg2LeGpyPDY6Vv+9VowOQYfBD9Twia2O7X7x25tI12NT1FEkug232ROrGt0gQe1mP5Vg+Axbetigv8ABGPz3qZoqSCC/wDp5mI7TFTNvuNVgfLapxVsLV9rGRrAk8gL0BHwP2mIcg92Edn/ADsFd/guj4tUiyg7HlULwYdWDilPOe+IP/5WLge4MB7AKm6AoHFfoowWLJeK+GlJuWjF1PjeO4UE+K299KXijgzMcrRiSWw7MpZ4mOlitwnaLsw9dhvtud69M1Q/TJNpwca/inUe4RyH6gV7qjmaRDfAleD8cyTRuRdVlWTbxDKTTrnmEWeLc2E0QX3lSAPigpEZKf2u3X+9NrjPG2kwGLX70KOLb+qQ1vP1q12rOP8AIq7aIT0j5T2GMkFu5L+lW3719Y/qufeKWcydhLty5g+X9+lPf0xZfrw8OKT/AJbaWP7klrf5gP6jSazPDa0sBcjcfmKsre+tPyit8Mffox4rGOwwDn9NEAr+JH3X99t/MedXKvKXA3Eb4HFJKpOm9nW9gynmp/3zAr1JluOSeJJYjdHUMp5bHy6Vjthh5XRYmdNFFFUkhRRRQBRRRQBS/iW2ZZgfEwj3CEf3pgVR8VFpzDFfvLC/+Rl/7alAtWTSXiHlcfOu6onh9+6y+Bv8R/pWWJMkkrRCQxqqq11A1NckGx6cqgEhNOqC7MFHmbVHvn0INl1v5opIrOHJYQbsC7eLksfnXekYUWUADwFAa8HillQOh2PjtyNiDW6ofLZBHiJoPxfpkHk2z/5hf310Zji5lIWGDXcX1FgFG/LxoCQoqD7HHtzkhjH7qlvrXJi8vbft8wYeIUqn53oCyPIBzIHtNcWdTj7LO6kG0TkEb8kNVWTDZaCbvLMfAFm+YAv8elWf7DH9laKJdKNGwAIII1Ked9779aA1cGgfYMJbl9ni/wDbWpiqt6L8V2mVYQ9ViEZ9sZKEf5atNAFLr01t+rQf9a/uEb3pi0rPTnPZcKvj2rfAIPzq6j+4jzLoTmQi+v3fnTNzN+0yrAv1jaSE/Hb5KKW3DJtrHs/OmzwRgxj8pliVguibXGzch3VO/gDdvjetVjxBN+5FbxMtnD+nH5X2TnnGYG8iosrfDS1I+eAxO0cvddGKMPBgbfWmPlHGOCyiGSGaYTTdoW0Yfvj1VAGrZRy6mlZxhxEcwxLzRQdkHAJW9zdRuxNgLkAbeXWqqLNra8E2Ry+CKzfCaGLAd0n504vQzxTdRhZG7p/Z7k6W/B7+ft9tKHB5XJMocuLH3m/I7VZuE8ixCSgxozsWBQKOek3vfkLHrerpR3LlcHhPB6Uor4tfa5xaFFFFAFFFFAFVbP8AD6cUJPxw6f8A9b7f+6fhVpqI4njHYmQ3/RXk26gKQw8+6SbeIFAcmSz6ZLH7wt7xuK7sYdGJifo4MR9vrL+dQcZtYjoQRb41YsdhxiIbDa4DKfwtzU+41LB3UVFYLOU7O8zBHU6XU89Q52HM357eNY/4nNJ+wgNvxydwe23rGoBo4kbsXgxI5K3Zv/A/9vqRUnjYnkUdlLovvqADXFul/rUXjcpxM6FZZ1UH7qptcG43JvzFS2XYXso1j1FtIsCbchy5UBwDIVP7WWaT+J7D4C1dMeS4deUKe8X+td9FAa4oFXZVA9gArOvtFAL/ANGUwgnx+XMd4Z2ljFiP0UtmFvGxP+YUwKV3pHc5dmOEzRAdDXw+IAvunMe/Tc+ZjUUzcPOrqrowZWAZSNwQRcEUBspSenhbiDblHL/2U2648yyuHEALPEsgBuAwvY+NWVT2SyQ1lHk3L5ZESQqt9tyeQ2N/aa3YKKZo+zEzrGw3QMwU/wASg2PM8786nOOHVZMQqKFTtnRVH4VcgfIVz5ZHZVuCLAA10VBPhlTZzx5QiW2v7fpat80I0npV24qyIw4DAy23IbX03ks6A+wA1T3Fwb16r2tflIefJx8N4j9GyX5G/wAR/wDNenMhcNhoG8YkPxUV5ZyNrSuvt+Rr0xwPPrwGGPhGF/p7v5Vl1PoR7h2TtFFFYiwKKKKAKKKKAKwljDAqwuCCCPI8xWdFALvIMSR2mGk/a4Zuya/MqB+ifz1JY+29XDJMR3Sh5jcew/2/Oqb6S8HJhpo8zhUkIojxIH3odWx9qk8/yqZyzHKwSaNgVIDAjqp9/wAqkFnGFTUX0LqPNrC/xraBWMcgYAjkazqAFFFFAFFFRea8RYTDft8RFGfBmGr+nn8qAlK+E0v8Z6Tlc6cvwk2Jbo5UpH7dR/O1RUpznF/tZosMp+4i6zbz301OAXPi+LDYvDTYWSQd9diBfSw3Vh0uDY2pd+jbjGXD3y7ElVMZIiZvDmY/DbmCed7dBUrhOBnl2mxeJlB6BtC2vvfTv8+lb8b6IcLLpAYxWPeKEsXXqCXvY+dOAXDLM4MjBRpffdkPq+216mmNhc1y5fl6QrpjFh4WH5CtXEM/Z4XEOOawyMPaENqdsHmHiWcyMni7Fz7WP+tSmEhLMqDmxCjlzY2FQ2J72KQW2UAfAH/SrvwPgO2x0CgbB+0PsTvfUAe+urnG5lAzfSPlmvLJFX/khZB7I/W/y3pHg7V6axMCyIyMLqylSPIixrzZiMM0TvEw7yMUPmVNv9+2qNJPhxPViK7AdOKN/H616I9FE2rAAX9SR1+J1f8AdXnbN1tMGtbkfgf9Kfvoek/VpV8JNQ9jIv8AY1F/of7kx7L9RRRWEsCiiigCiiigCiiigOTNMGJonjNrMCDfkQeYPtG1JrLcZ/hGJbCzMThZGLRueUbX3W97W8faD1NPCqlxnwtHio3EnqnfYbofxL/vqelSgSeSY6403BFhpt1vz38KmqSnDcuJy5ZY8ayDDQ/s3v3jvdQgAOoH8JNxaw2r63HuaZhL2OWoEBuokZRckANuxBVDYctz3j1tYwNXOeI8JhB+s4iOM2vpLDUQb2svrG9jaw6VTMb6UxKxiyzCS4mQC+ogqgHievx038a4MH6OYIys2Z4iTFzkAlC223IEkl2A5bkA25dKsCt3ViiQRxjZYowAo38BzO9QlkFXxCZxjR+s4pcPGwAMUIHTf1rk3v4N08K6cr4IwkRBMZlkJJ1SnUWJPUcifO16uuByVjvIdI8BzP8AapnC4NIxZR1vvv0tzqQQWCyZ7L3QiiwtyIHkBsKl8FliRm/NvE9PZXdRUAwiiCiyiwrOiuLOM0jw0ZllDlRz7ON5D7bICQPPlQHbVe48zKCHBTdvKseuNkXUd2YqbKo5k+yqHxZ6ZYwNGXrqJG8soIC+Soe8x8zYe2lLjsybEuZcXNLLIeZNjttsOijnsBaieHkYDBTCXElhuCTpHlay7eNqd/okyNlEmKkUjV+jjuPug3dvK5AH8ppX5Xx0IZ0kbur2vav2ccQJJN2te1yeXPYGvRuVY3t4Y5QjoHUOFe2oAi4vYkcvOr5Xtw2nnZh5Ouk76SuGpVxZlhid1mse4pa0nJhtyuLG58TTir5XiuxweUS1k858ScAY1I1nl7KIX0hZJLNvy5Ajz59DVz9DmfYdA8E8ginJVVSQ21hQbFW9VufIG+3vrD0sqTPrfFQKiRjTE0o13N9REdr3O2/kKWUuLw8g0yG48wdvYaTulLKZKgj1VRXl/LeNMbhCBDjJHj6KxJsPCzA2/wB7U5eAfSPBjgIpWWLEXACsbdptzS/M7G6gm1Vk4L3RRRQgKKKKAKKKKAKxdbixrKigKTxzwhBiI01htCsSdJNwSLAg329ljXPl2BihjEcSBEXkB9SeZPmedXrEQh1KsNiLVF4bIlU99i46Dl8bf6VOQQuGwjStZefMkn5nrVjy7LEi35tbcn528K7I4lUWUADwFZ0bAUUUVACiiigCiiigKZxL6O8NjJjOzujNbWFCkGwtfcbGwHw5VtwPo2yyMb4YSHxlJbl5bL8qt1FBkjcFkGEht2WFhS3LRGg+gqSoooAooooCIzDhfAzsXnwcEjHcs8SFj7Ta5qPk9HuVH/7CD3Lb6c6s9FAVCb0ZZS3PBqP4XkX6OKmMp4YwWFN8PhYY2tbUqLqttza2o8hzPSpeigCivl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32" name="AutoShape 8" descr="data:image/jpeg;base64,/9j/4AAQSkZJRgABAQAAAQABAAD/2wCEAAkGBxISEhUTERIWFhUXGB0WGRgWGRodHhoYGxcaHRcXHR4gHSggGCAlHx0eITEiJSktLi4uGCA1ODMtNygtLisBCgoKDg0OGhAQGi0mHSYvLS8tLS0vLS0tKzcvLS0tKy8yLy0tKy0tLTctLS0tKy0tLS0tKzUrLSstLSsxLS0rL//AABEIAO8A0wMBIgACEQEDEQH/xAAcAAACAgMBAQAAAAAAAAAAAAAABwUGAgMECAH/xABIEAACAQIEAwQHBAgEBAUFAAABAgMAEQQFEiEGMUETIlFhBzJxgZGhsRRCUsEjJDNicoKS0RWi4fAIQ3PCNFNjs/EWRIOTo//EABoBAQADAQEBAAAAAAAAAAAAAAABAwQFAgb/xAAsEQACAgEEAQMCBQUAAAAAAAAAAQIDEQQSITFBMlFh0eETIkJxsQUzgfDx/9oADAMBAAIRAxEAPwB40VD5jxLh4MTDhZWKyTC8ZI7pN7adXQ36HxFY51xZgsJcYjExowF9F9T/ANC3Y/CgJqilvjfTLgFJEcc8lgbNpCqTa4G51C52vpqEb0lZriwBgMABf7wDTbXtue6qfzCoyTgcdYSyhRdiAPEmwpSYbh3iPFMDiMacOp3NnAI8tEQF/e1TOG9EODJDYubEYluvaPYX8RbvD+qgLNjuNcuhv2mNgBG9hIrH4KSa4IvSHhZf/Cw4vE9Lw4eS39ThV+dSGUcK5fAScPhoQwNiwUMwPUXNyPZU6BUkFZ/+osa4vFlM9/8A1poIx8nc/KudZM7ZtXZYGNbfs2llcnw7yxrp9ve9lW+igKZgeLJ4XYZtEmFW9kkUM0Lb7EzXKpfwcKeVXCKVWAZSGUi4INwR4g9aJoVdSrqGUixDAEEeBB51Qsw4axeXlp8obVHfU+CkuVO927Ik9wnwHz2WgGBRUHwvxTh8crGIlZEOmSJxZ425EMPC9xcbbVOUAUUUUAUUUUAUUUUAUUVWuOeMIcth1uNcj7Rxjmx6k+CjqfYOZFAWWqxxbxfFgyqFl7Rt7NewXzI5Xpc+jfF5hiMRJmOIxLDChiJyXCr3EZlUKQbIuociOfXepfPyJJ59QDAuwsdxYbAfAVTdZsibNHp/xZvPgsWC44D2PZqU8Ue/5WNXGGUMoZSCDuCKQnFWVpDK0+Xl44xuVuTbxIv93903t8hbPRdxeZW7CSwY7gdL+I9vIj2V4rseeXlFl9MccR2y7x7/AHGlRRRWk54qfS3w5mWMlRoI42gjQ6SGVZLtbWGLEbGwsBttvvSqynK41xKx5g0mHRjudG4uSNRudgDvqseXhXpLNS2ux9X7vt61RePeEBi07WLaZAdujj8PkfA8ufjcNpKZYMi9GuWQAMIu2Nr65W13v1C+pv5CrbHGkagKFRByAsoA+gpWeiDjIWTL5gbqCInJFrC57IjpYcufh4UzsywKzLpbmDqU2vZhyPn7KEM0vnUI2DFz+4rN9BUNxZxScPhZJVhlvYqpZQoDtsh3N+e9SWRZ9BiNUcckZkjJV0U8iDYkDqvmKonpuzBgsEAPdYmQi25I2Xf3nbzoCT9D0hXBhXDAyu8iE8nAspt5jT19tX2WUKLsbCobKcnCYKCEGzRopDdQ4Fy3xJuPAmpDLcZ2q3Isykq6+DDnQGP+JqfUSR/4UIHxNhWJxE59WED+Nx9FBrYRO3VEHsLn8gPnWtssLevPK3kCEH+UA/OgNckeIO7TxxjrpS/zY2+VbsuiHrCdpQdrkqR7tItXxMngBv2Sk+L94/Fr13KoGwFh5UBVOKuGnaT7bgGEeNRbXPqzIOcUg5b9G5iw38JPhfiGLGxa0BR1OiWJxZ4pBzRh9D1qZqqcT5RLHIMfggTOgtLEDYYmIc0Pi4FyjeO3I0Ba6K4snzOLFQpPC10cXFxYjoQRzBBuCPEV20AUUUUAUUVH59nMODgeedtKIPeSdgoHUk7WoDm4r4khy+AzTG/REHrO3RR9Seg3pIZVhsVmuObFYsdxCC4cdwKfUhRSQSLb3H8XXfmx0+MzzEtLYLGhCgFu7ErHYAXuzbXNhvboLWuHFGN+zrBBBdVEYDPyLsiql+ZI2A2vVFtuPyr1F1deeX0SGJy8RYGSBL6REVt42S1zbYnbnbeojBTh4431aiy3byYEhgfeCfYRU1kuYCaIHYsBpcefj7DVFnxJwOJeNv2JPwB9VvPbY+yuZTmW6L77OnVYq7Iy/S+PoWZ1uKomFm+yY1HB2imU7/hDAkH+Xar3DKrqGUgqRzHWqTi8IZ8wEKKW1yopCi9l1IrMRbkL7328a1af1NFv9RxsjL5PSymiiiugcExmhVhZhcVG4vAFRdLkdR1/1qWooBIekbhdgzY3Dm1rNIB3SCv/ADFPjy87i9ML0dcWLj8OLk9tGAsgNtzbZxvuD9b1J5vgFIPdBRrhgeVjsfcaTiSvkuZp2TXikK6lN942ax36lTcipBfuMvR/DIftGFJw8wYlmS9jfm1gQQbncrba/Oqk/COaYrGRDGqzqhVGluunslOo2PNr7jle53p0SIHUg8mFvcRXIMuOlFM0ndULsQL26na9QTk7SQOe1QyTomL7rqRMm4BB76cj5XW/wrrXJYb3ZS58XYt9TXXDhkT1EVfYAKEG2iiigCiiigCiiigKcynL8eCv/hcc9iOkWKtsw8BKBY/vAeNXGovibKRi8NLATYsvcbqsi96Nx4FWAPur5wvmJxGFhlcWcraQfhkXuyL7nBHuoCVoorizjNIcLE807hI0Fyx+QA5kk7ADck0B8zrNosJC887aY0FyeZPgAOpJ2A86QWcZji89xihRphViqAk6I06u5se8wHO3UCunM86xOdY2MmEnCRyXWM3C6ARqLsBu7L0HINYdSWDlWWxYePs4V0oGZgCb21m53O58N+gFYdXrI0rHcvY00ad2c+DXHhcPB+rQOXMQXUzFSxDC6bgC6gDSB001DcV5YZYw6bvHc28VPMefQ1I5zhvszpjCLQyjsJm/Awe8Ex/duWQnpqU1vmnCC591YLZSU42+6T+xrgo7XD2F9lebNCwdd9rFejD/AH1qWxmHTMLWI18hbYjyPiK5c2yYuxeIAMSSUHIny8PZULO0kLBNB7Y8lHMbX6ddr251sUVN7oeozuTisS6PubZDJghrWfSS2lY0e7m/XTbl0vTO9EHDkkMJxE8a65j2iswPaAHYK3kQNQP/AKh251x+jvgRywxmYAtJsY433tts7g9R0Xpa/hZpCttcWlz2Zpzzwugoooqw8BRRRQGMiAgg8jSq9K+TiTDGT78Bv7VOzD2cm/lpr1CcQYNXBVhdZFKEeNwQfkflUoET6Kc4+05fECSXi/RNf931fb3bVcHYAXJsPE0mPQti2w+LxGCYc7nc/ejbSbDqSD/lpk8dZg8GCmkjhMxC2Kg2sDsX5G4XnbyqAd2IzuBNtYY+C7/TatYxuIcfo4Ao6GRue/gNxVO9GvHEGIVIJVWLE2tcABZbDmD0brpPuvU76QeKVy/DalIM0l1iXztu58l+pA60BXOK+IMXLiUyzDSKszkGSSG/cXclb3uLDvHltYdav02YRRWVnNwBtYk+2lv6K8keNo8bMSXxJcAtz0c9V/F239gB60zMXLIpHZxB79SwFvzNAcv+MX/Zwyt/LpHxNfe3xTcoUT+N7/JR+dfbYpusSewMx/IV8/w+U+viX/lCr+VAYPhMSw7+ICf9NB9WNfcLgVVwTiJHa/IuLHy0jY1omwOFG0smr+OQn5Xroy7L8KDqhjW4POx2Plf8qAlKgshXs58ZDtbtFnQDosyDV8ZUkPvqdqJxQWGaTFSOqRCBVZmNgNDu1yfCzGgO3McdHBG8srBERSzMegH19lIbiHN8TnuKCxKyYWNiFvyHjI/QuQRYdAfaT0cS53is9mMWGUpg4mG7bXb8bn8VjdU6D4i6ZLkkOFTRCth1J3Y+09awa3WKlYXqNWn07seX0Y5Bk0eFiEUe9r3YgXJ8TUjesq4syzKHDrqmlVAeWo8/IDmfdXzzcpy92zrLEV8EpmM6yxdgV/RldLr+K/MVRMUzYJTFMHkhB/Qy7Eqv/lyfisNgfD5XPL8RHPCJsO2uLrJYgE9RY2ItUXn2MNhhoIxLPKLKlgQF6u19gB51ujO78TZJZz4+hkkq9m6Lx/vkq2N4jjRVXDkPNJ3VI+7fa1jbf/Zq88D8I9lpmnAL3Lg82DMLE367X+NfeG/RrhIoh9rijnmJ1MzLcA/hW/QcvO17C9qu0UYUBVAAAsABYAeAHSuxXpoxwYJ3ORnRRRWopCiiigCiiigCuTM49UZ8RvXXWMi3BHiLUAkswvhM9hlBIE1vC3eGgjz3Cn307V3HjcUl/SxGUbB4gWvHIVv53Vxfy7ppwZZJqiU+VSwKXib0emTtZsCLTRSkmMbahe6sn4XBGw5G3Q86/lGS47MsXFHi+2IRQHeQEFIrsbb2N2IK35358qcuFE0eInIhZlcixLKBsPjXf2M7bl0T+FdR8tz/AGrzgnJpzRFj+z6QAFlVAPAEEWHurvxMbkWRwviSt/hvXCcnLMjSTyvoYOAdIFxy2C1K1JBHDLXPr4iQ/wANl+grJcoh6qW83Jb6mu+igNUWHRfVVR7ABW2ivjsACSbAbknoPGgMZpVRSzEKqgsSTYAAXJPgKRvFvEM+eYg4TBd3CxnU7tsG32kbra/qoNyd/wCHs4u4jnzqZ8Fl504WPeaYkhXG+566CRZVG7EeFWPKsshw0YigUqgJO+7G5Jux6nf3dKx6vVKmPz4NOn07sfwZZVl6YeJIo76UFgTbUfNiBufpyrtvWFbsNh2ckKOW5J2AHjevnXvtnnts7GIwj7JEfnWYDDwSTEEiNb28SSAo8rsQPfVE4N4ebMWfH48mSPUVjQk2Z+ZHisaAgW6k+Rvd+NsREmCmTWFUgd5ttbBgVHs22HnSu4Y46bCRtFpDpqLqp+7q3YXHibGuvoK0oScfV7/Q5988zSl6RncV4wR4N4r2V17NUXYW8ABsAB4VYvRxAn2GGXs1EjLpZ7DU4QlVYnmdgKWuS5XjM6czLaGAELrbfb7yoAedup8RTpyzAR4eJIYV0ogsoHQV0q4bVz2ZL7FOX5ejqoooq0pCiiigCiiigCiiigCiiigFT6YIL4KQ29SVSP6iv0ar3wk5OHW/4VPxQVTvS2v6lifJkP8A/RatvBJ/VY/4E5/wLUgn6Ki8VjpRN2Ucat3Nd2a3UjwNa5PtliWeCNQLkgMbAczc2qASWKxKRozyMFRRdmY2AHjWOAxkc0ayxMGRhdWHIik5mM2IzeeWNZ2bCQKZGaxUPpG1l8WNwt+QBPPam4j9nCnYxahpUKi2UAW257ACgO+iolvtj8uyiHvc/kK+DLJzu+Lf2Iqr/egJYmlBxpxNLmkxy/Lz+gU/rE/3SAdxf8PMW5uRYbXvv4y4nlzCU5bl0loxticTvYKDZlBGx8NvWOw2uakMpyyLCxCGBSEG9z6zMfvMep6eAFgKyarVxpj8+EadPp3a/gyyrLYcNEsMC2UbljbVI1t3e3M/QbV13r5WyCEuSBbYXJPIDxr52Up2zy+WzsqMa44XRswmFMhPRR6zHkK0cRcQxYWK1+6OQ+9IfE+A+nyrRxBnqYaMIt2JPcj+87E2ubdL7fLnWHCPB0k0gxmYbswBSJh6pDHSSOlhYgfvG+9b9Np3PiPXl+/wvj+TBqL8Pnvwvb9/k4ck4OmzGRcTmBdI0YNHCNtQtdWuDdRex87fBkTZVA9tcMbW5XRTba22221dlYyvYEnkATXbhCMI7Y9HOlJyeWUT0Szakx1vV+3zaQOQU6bAeVX2lh6Bpy+FxJItfEFv6kUnp40z69o8hRRRQBRRRQBRRRQBRRRQBRRXw0AtPSyb4PEAblnRR7TIoq6cMRaYQPCw+CgVRvSK+qOBP/NxcS2Pkxb8qZGXQ6I1HvPtNSwLjIOMZVzSTD48hbs0MZ06bd+8YPiGFrN5jxo9KXEzuwy7C953IWXTzJJGmEeZ2v5EDqakuM+FFzCaQxkJPFGoVuhJudLdbefT5Vxej3gmeLEPiscv6QX0AsrXdidchsSL22H8R8q8kk7l+QrgMskiFi5Rmkb8TsLH3DYD2Cp+TDSGONUk7OwAYhQTy5C+w+Bri4lxSNF2asrM7omkML7uL7c+VTdSQRX+Bg/tZppPIvYfBbUueKeIGnkfK8n7q3/WcQCdKLyZQ17+RI3J7o3uRI8dcTT4qc5XljWe36ziN9MKfeXUOR8Tz+6NySpk2UQ4SEQYcdwG5YgapG6u35DkBt41l1WpjRHPnwaNPQ7ZfBhkWTQ4SEQwg2vdmPN2tbW30AGwG3jeRorfDDcam2X5t7P7185KUrZOT7O0ttccIxggLXN7KOZP0HifKo/iPP0w6iNFLO2yRi5ZieRa2536D2CtPEefmIrDh4zJO+0cSC5F+p/ufaSAKmuDuF48NLrxL9rjnTtCeka3CkJ8bauZ6WG1b9JpPxOf0/z9jBqNTjhd/wAfc08I8GkEYrHjXiG7wRrER7gp5ahba3K5586svEGcrhYjIQGOpV03t6x/tc+6u7GYpIkaSV1RFGpmY2AA5knpSf4uzoYqYSQRyDDSgWd+6JJEVgjovrWswALabi9ga7OFXHCMMIucuRnYnPAskqgauz7NFA5vK+o6B7gN+m/hW7HYi+ElcMpPZPuhuuoKbgeNjtSrw2JxMrTMoOt9Kna2jtbmRx4Gw038GNXWPGscLi8KEVWjgfstIsHiKMENiTZge625ubHbVYIWKTwerKXFZK5/w/X+yzi+3arp717dzcab93ffzvTVpRf8PcoMWKUDfWhvbmCptvffrt099N2rUUMKKKKAKKKKAKKKKAKKKKAK0Y19KMfKt9R+dPZAPEj5b0BSZYftGa4OK11gSTFP5Gwjj+ZJ91MaqF6PU7bF5hiuYDrhU/hiF3+LN8qvtSwQq5ZOJZXWYIJCOSajZRYDfYfCt5yVG/aySyeTOQPgthUnRUA4Ysnw6kMsMYKm4IUXB9tU/jviubtP8Oy3vYt1vJJfu4aPq7H7rWPuuOZKhuvjzit4GiweD0HGYi+kubLEljeZ/gbC2+ljvaxjMpyaHBw9nCxldz2mIna+qWQm+5O+kEkgX63JJJJpvuVUHItpqdksGrIMoiwcPYw3Nzqlkb1pX/EfBR91el97kk13VlaqrxKZ8Ri4sBFL2IaIzySDciMMRYWINza1v3hXzyVmqt5f2Ow3CmHH/S4JDpAdxsT3Qetud/L61B51nMrzDC4Ne1xT9PuxL+NyAQij2e4kgHUuXw5fhJUwmmNn9aea8jXtu4XZS22ygAXNWf0W4WEZfDNGhV5l7SVmOp3kuQzMx3YXG3gK6NOgi5d5ivHv+5ju1E4rlYZ2cJcKR4IFyTJiHAEsxvdjzIUX7q36c9hcmt+Gu2YzHomGhUe1pJi3yVanKjcpS7TyfjlIHsjVY7f1Kx99dVJJYRzikcU4j7fj2wrb4bBhHkTpNiHGpFfxRF72nq1r12EKdrA2I59COXvqAwLmLMc0jbd+2WUDqUZAQR42BFS2FYNI7J6pC7+LC/Lx2tWK9tyOtpIJV5O5TUdmeL7OWMA9+SLERixIJ/QFxa37yCuvEzrGjO/qqCx9gF6q/CxfNcz+0IrDC4VJFViNmkdCtvaQdVugUeNRRFuWSNVNKGPLNP8Aw84jv4lNXNEbTpPQ21FtNutgNXQ7czTspE/8P0mnEzRlnB7IEqCug6WAufvFgTtbaxN6e1bkcphRRRUgKKKKAKKKKAKKKKAKr3GeOEEDSnkiO/8ASLirDS89MU5MEWHX1sRIkI9hYFj8Ft76lAk/RRgzHlsRYd+UtM3m0hvv7rVYc4zLsFUhC7O4RVBAux5bnlRkUQWBFUWAFh7AbClp6WMbi8LjMPPHKTFsyxn1EdT94X31X589jvyqGBgN9vfl2EQ/mdh9BWrFa8NG+IxWMYxxKZGCoiiyi9upP1O1ZcH8SR4/DiZAVIOl0PNWHTzBFiD4Gq36SsaJniwOoBSVlmudiA36KM+1hqt+6o+9UN4WSUsvBWOFsPJPLLmOJFpp2JRT/wAuLkqj+UAe7zNWYykWA5XubfKsSQotyAHyqFzXiSKIhFvJK2yQpuzMeQ2B+VYJxduUdGO2tLJZYzf6/HlVAz+DFT477TlcbTGBBFIygWDEsdIJI1bHe3Lbxqz5DkWa4plkntgYrglF0vI6+G4IS46mxHhTKwWDjhQRxIqIOSoAAPcK86XQuqbk2U36nesREhlnCub46UDFRGKIMA7StZtB9YRgXubdbAb1MZjw3m+Ud/LMTJiMMtz2EgDsq+Gn7w/6ek+R503qK6ODI232Kzhz0z4eQ6MbE2HflrF3S97WO2tPgQLbmmPlM8TxIYZFkQjZ0IIbxa4PU3+dVvjPgTBY6xkXsp22WWMAMSAT3hycWHX3EUos+4XzbKCZI5X7JdJE8JNgqliocHdFuxJU3Qlt70A1uOeDZMRImLwTrHi0Gk6vVlT8LWBsR0NiOhHIiBl/xlBY5aHPINHNHp8ubg29wrk4V9MysQmPQLqb9pGDpUWAUEXJY3uS3dAHjTPy3PMNiI+1hmRkC6yb20rvZmB3UbHnblXmUIy7R7hbOHTFnm3B2PxGExEuYTrCI43kSDD2IJVCQZHI3Fx6o+Iro9CfEMYyuZZDb7Kzs3j2bgyA/HUPdU4OO8DjlkwqO6mUSQKzL3WYloxYi+x5gm2xF7Haqb6IeH5o0zLC4heylkiWPSw7w7sgLea98EeN6sVe3Cawjw5OXLZT+COJjgsyeYINLmRWTroaTVYEbBhYeW1q9K4PFJKiyRsGRgGUjqDXk/MstZdTcmU94eY5+8GmN6IuPHRlwmIIMZNlY81ZuXlpJ+Ba9abKMLgrUh4UUCisp7CiiigCiiigCiiigClxxmva5xgo77RQvOR5k6VPxpj0uZxrzrFuR+yw8MQ/mLufrUoF9y39kvsqCxmGWfHNHIoZBAVZT1Df/NT2AH6NfZUW2AxC4mSWIx2kVRd9W1vIc/iOdQBUvhsVkGN1gM+Gc2v0kj/C34ZF5+7wJqtY3E4nNsRJ9njeQyMX0ja3RdTHurpUBRc8l8TT2zPh18WhjxeIZozzSJdANtxc3LHfp5V15Nw5hsKB2MdiBYE7m30HuqME5KflHAWKkjQZhiuQsUg2LeGpyPDY6Vv+9VowOQYfBD9Twia2O7X7x25tI12NT1FEkug232ROrGt0gQe1mP5Vg+Axbetigv8ABGPz3qZoqSCC/wDp5mI7TFTNvuNVgfLapxVsLV9rGRrAk8gL0BHwP2mIcg92Edn/ADsFd/guj4tUiyg7HlULwYdWDilPOe+IP/5WLge4MB7AKm6AoHFfoowWLJeK+GlJuWjF1PjeO4UE+K299KXijgzMcrRiSWw7MpZ4mOlitwnaLsw9dhvtud69M1Q/TJNpwca/inUe4RyH6gV7qjmaRDfAleD8cyTRuRdVlWTbxDKTTrnmEWeLc2E0QX3lSAPigpEZKf2u3X+9NrjPG2kwGLX70KOLb+qQ1vP1q12rOP8AIq7aIT0j5T2GMkFu5L+lW3719Y/qufeKWcydhLty5g+X9+lPf0xZfrw8OKT/AJbaWP7klrf5gP6jSazPDa0sBcjcfmKsre+tPyit8Mffox4rGOwwDn9NEAr+JH3X99t/MedXKvKXA3Eb4HFJKpOm9nW9gynmp/3zAr1JluOSeJJYjdHUMp5bHy6Vjthh5XRYmdNFFFUkhRRRQBRRRQBS/iW2ZZgfEwj3CEf3pgVR8VFpzDFfvLC/+Rl/7alAtWTSXiHlcfOu6onh9+6y+Bv8R/pWWJMkkrRCQxqqq11A1NckGx6cqgEhNOqC7MFHmbVHvn0INl1v5opIrOHJYQbsC7eLksfnXekYUWUADwFAa8HillQOh2PjtyNiDW6ofLZBHiJoPxfpkHk2z/5hf310Zji5lIWGDXcX1FgFG/LxoCQoqD7HHtzkhjH7qlvrXJi8vbft8wYeIUqn53oCyPIBzIHtNcWdTj7LO6kG0TkEb8kNVWTDZaCbvLMfAFm+YAv8elWf7DH9laKJdKNGwAIII1Ked9779aA1cGgfYMJbl9ni/wDbWpiqt6L8V2mVYQ9ViEZ9sZKEf5atNAFLr01t+rQf9a/uEb3pi0rPTnPZcKvj2rfAIPzq6j+4jzLoTmQi+v3fnTNzN+0yrAv1jaSE/Hb5KKW3DJtrHs/OmzwRgxj8pliVguibXGzch3VO/gDdvjetVjxBN+5FbxMtnD+nH5X2TnnGYG8iosrfDS1I+eAxO0cvddGKMPBgbfWmPlHGOCyiGSGaYTTdoW0Yfvj1VAGrZRy6mlZxhxEcwxLzRQdkHAJW9zdRuxNgLkAbeXWqqLNra8E2Ry+CKzfCaGLAd0n504vQzxTdRhZG7p/Z7k6W/B7+ft9tKHB5XJMocuLH3m/I7VZuE8ixCSgxozsWBQKOek3vfkLHrerpR3LlcHhPB6Uor4tfa5xaFFFFAFFFFAFVbP8AD6cUJPxw6f8A9b7f+6fhVpqI4njHYmQ3/RXk26gKQw8+6SbeIFAcmSz6ZLH7wt7xuK7sYdGJifo4MR9vrL+dQcZtYjoQRb41YsdhxiIbDa4DKfwtzU+41LB3UVFYLOU7O8zBHU6XU89Q52HM357eNY/4nNJ+wgNvxydwe23rGoBo4kbsXgxI5K3Zv/A/9vqRUnjYnkUdlLovvqADXFul/rUXjcpxM6FZZ1UH7qptcG43JvzFS2XYXso1j1FtIsCbchy5UBwDIVP7WWaT+J7D4C1dMeS4deUKe8X+td9FAa4oFXZVA9gArOvtFAL/ANGUwgnx+XMd4Z2ljFiP0UtmFvGxP+YUwKV3pHc5dmOEzRAdDXw+IAvunMe/Tc+ZjUUzcPOrqrowZWAZSNwQRcEUBspSenhbiDblHL/2U2648yyuHEALPEsgBuAwvY+NWVT2SyQ1lHk3L5ZESQqt9tyeQ2N/aa3YKKZo+zEzrGw3QMwU/wASg2PM8786nOOHVZMQqKFTtnRVH4VcgfIVz5ZHZVuCLAA10VBPhlTZzx5QiW2v7fpat80I0npV24qyIw4DAy23IbX03ks6A+wA1T3Fwb16r2tflIefJx8N4j9GyX5G/wAR/wDNenMhcNhoG8YkPxUV5ZyNrSuvt+Rr0xwPPrwGGPhGF/p7v5Vl1PoR7h2TtFFFYiwKKKKAKKKKAKwljDAqwuCCCPI8xWdFALvIMSR2mGk/a4Zuya/MqB+ifz1JY+29XDJMR3Sh5jcew/2/Oqb6S8HJhpo8zhUkIojxIH3odWx9qk8/yqZyzHKwSaNgVIDAjqp9/wAqkFnGFTUX0LqPNrC/xraBWMcgYAjkazqAFFFFAFFFRea8RYTDft8RFGfBmGr+nn8qAlK+E0v8Z6Tlc6cvwk2Jbo5UpH7dR/O1RUpznF/tZosMp+4i6zbz301OAXPi+LDYvDTYWSQd9diBfSw3Vh0uDY2pd+jbjGXD3y7ElVMZIiZvDmY/DbmCed7dBUrhOBnl2mxeJlB6BtC2vvfTv8+lb8b6IcLLpAYxWPeKEsXXqCXvY+dOAXDLM4MjBRpffdkPq+216mmNhc1y5fl6QrpjFh4WH5CtXEM/Z4XEOOawyMPaENqdsHmHiWcyMni7Fz7WP+tSmEhLMqDmxCjlzY2FQ2J72KQW2UAfAH/SrvwPgO2x0CgbB+0PsTvfUAe+urnG5lAzfSPlmvLJFX/khZB7I/W/y3pHg7V6axMCyIyMLqylSPIixrzZiMM0TvEw7yMUPmVNv9+2qNJPhxPViK7AdOKN/H616I9FE2rAAX9SR1+J1f8AdXnbN1tMGtbkfgf9Kfvoek/VpV8JNQ9jIv8AY1F/of7kx7L9RRRWEsCiiigCiiigCiiigOTNMGJonjNrMCDfkQeYPtG1JrLcZ/hGJbCzMThZGLRueUbX3W97W8faD1NPCqlxnwtHio3EnqnfYbofxL/vqelSgSeSY6403BFhpt1vz38KmqSnDcuJy5ZY8ayDDQ/s3v3jvdQgAOoH8JNxaw2r63HuaZhL2OWoEBuokZRckANuxBVDYctz3j1tYwNXOeI8JhB+s4iOM2vpLDUQb2svrG9jaw6VTMb6UxKxiyzCS4mQC+ogqgHievx038a4MH6OYIys2Z4iTFzkAlC223IEkl2A5bkA25dKsCt3ViiQRxjZYowAo38BzO9QlkFXxCZxjR+s4pcPGwAMUIHTf1rk3v4N08K6cr4IwkRBMZlkJJ1SnUWJPUcifO16uuByVjvIdI8BzP8AapnC4NIxZR1vvv0tzqQQWCyZ7L3QiiwtyIHkBsKl8FliRm/NvE9PZXdRUAwiiCiyiwrOiuLOM0jw0ZllDlRz7ON5D7bICQPPlQHbVe48zKCHBTdvKseuNkXUd2YqbKo5k+yqHxZ6ZYwNGXrqJG8soIC+Soe8x8zYe2lLjsybEuZcXNLLIeZNjttsOijnsBaieHkYDBTCXElhuCTpHlay7eNqd/okyNlEmKkUjV+jjuPug3dvK5AH8ppX5Xx0IZ0kbur2vav2ccQJJN2te1yeXPYGvRuVY3t4Y5QjoHUOFe2oAi4vYkcvOr5Xtw2nnZh5Ouk76SuGpVxZlhid1mse4pa0nJhtyuLG58TTir5XiuxweUS1k858ScAY1I1nl7KIX0hZJLNvy5Ajz59DVz9DmfYdA8E8ginJVVSQ21hQbFW9VufIG+3vrD0sqTPrfFQKiRjTE0o13N9REdr3O2/kKWUuLw8g0yG48wdvYaTulLKZKgj1VRXl/LeNMbhCBDjJHj6KxJsPCzA2/wB7U5eAfSPBjgIpWWLEXACsbdptzS/M7G6gm1Vk4L3RRRQgKKKKAKKKKAKxdbixrKigKTxzwhBiI01htCsSdJNwSLAg329ljXPl2BihjEcSBEXkB9SeZPmedXrEQh1KsNiLVF4bIlU99i46Dl8bf6VOQQuGwjStZefMkn5nrVjy7LEi35tbcn528K7I4lUWUADwFZ0bAUUUVACiiigCiiigKZxL6O8NjJjOzujNbWFCkGwtfcbGwHw5VtwPo2yyMb4YSHxlJbl5bL8qt1FBkjcFkGEht2WFhS3LRGg+gqSoooAooooCIzDhfAzsXnwcEjHcs8SFj7Ta5qPk9HuVH/7CD3Lb6c6s9FAVCb0ZZS3PBqP4XkX6OKmMp4YwWFN8PhYY2tbUqLqttza2o8hzPSpeigCivl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34" name="Picture 10" descr="https://blogsebastianmartinez.files.wordpress.com/2016/05/responsabilidad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0"/>
            <a:ext cx="1662842" cy="1878033"/>
          </a:xfrm>
          <a:prstGeom prst="rect">
            <a:avLst/>
          </a:prstGeom>
          <a:noFill/>
        </p:spPr>
      </p:pic>
      <p:pic>
        <p:nvPicPr>
          <p:cNvPr id="1036" name="Picture 12" descr="http://definicion.de/wp-content/uploads/2014/01/reconciliacion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60" y="2500306"/>
            <a:ext cx="1981200" cy="1781176"/>
          </a:xfrm>
          <a:prstGeom prst="rect">
            <a:avLst/>
          </a:prstGeom>
          <a:noFill/>
        </p:spPr>
      </p:pic>
      <p:sp>
        <p:nvSpPr>
          <p:cNvPr id="1038" name="AutoShape 14" descr="data:image/jpeg;base64,/9j/4AAQSkZJRgABAQAAAQABAAD/2wCEAAkGBxESEBAPERASEg8SFRAQEhUVEBAQFRISFRUXFxUSFxUYHSggGBolGxUVITIhJSkrLi4uFx8zODMsNygtLisBCgoKDg0OGxAQGislHh8rLS0tLS0tLS0tKy0tLS0tLS0tLS0tLS0tLS0tLS0tLS0tLS0tLS0tLS0tLS0tLTctLf/AABEIAOEA4QMBEQACEQEDEQH/xAAcAAEAAQUBAQAAAAAAAAAAAAAABAIDBQYHAQj/xABBEAACAQMABwQIAgcHBQAAAAAAAQIDBBEFBhIhMUFRBxNhcSIyQlKBkaGxFCMzQ1NiosHRFiRyc4KS4QglwtLx/8QAGgEBAAIDAQAAAAAAAAAAAAAAAAECAwQFBv/EAC0RAQACAgEDAwMDBAMBAAAAAAABAgMRBBIhMQVBUSIycRMUIzNCYZEGgbEV/9oADAMBAAIRAxEAPwDuIAAAAAAAAAAAAAAAAAAAAAAAAAAAAAAAAAAAAAAAAAAAAAAAAAAAAAAAAAAAAAAAAAAAAAAAAAAAAAAAAAAAAAAAAAAAAAAAAAAAAAAAAAAAAAw+seslvYxhK4lJbbcYKMHNtpZ4IvTHa86qra8VjctbqdqVp7NKtL/Ts/czxxMjDPJx/KLU7VYezZ1X51KaLRwsis8uiNU7Uar9W0S/xVM/YvHBt7yrPMr8Isu0u9fCjbrzdR/Zlo4H+Vf3n+Ft9o1+8+jbryjN4+ZP7GPlH7yfhaev+kPepL/QT+yr8o/d2+Hq7QL9e1SfnBkfs6/Kf3dvhfpdpV6vWpW8l4baZWeFHtK0cv8Awn2/ao1+ks5ecKkcfJmOeHb2lkjk1Ze07TbCWFN1KUv3qcmv9y3GKePePZkjNSWw6P1gtK/6G4pTfRTWflxMU0tHmGSLRLJplUgAAAAAAAAAAAAAAAAAA0Htf0dOdtSuIJy/Dzcppb3sSWG8eBtcTJFL92DkU6qdnJoV4vgzs7crSvvCNp0oleRXMhOlxViuzT3viNp08dcjaelS65G1ulS65G09Kh1yNp6VuVcjqT0rMpryfg8fYrMxK0RMMhYa0XlDHdXVWMV7LltR+TMVsdJ9mWL2hs2je1u8g131OnWj4Lu5efPeYbcevsyRln3dX1X1gpX1vG5pZSbcZRfGMlxTNW9ZrOpZ623G2XKpAAAAAAAAAAAAAAAKakFJOMknFppp700+QHGu0Ls4nScrqxi5Ut8p0l60Orj1Xgb+Dla+mzVy4N94a7qLqv8AjXUnXqONKnu2YyW05c01xSNX1P1S3GiK447z/pficOMve3hsWnuzmnUq95QrdytlR2GsxyvaXM4/H9dy441eOp0MnptL/b2aHpnRd1YyxUjtUuVSO+D/APU7nE9Vw8nxOp+HPz8DJh8+PlEhpWL47jf62r0SrekYe8R1J6FuWk4dW/gR1J6EeppTovmR1J6HtPSKfHd9iOpPSvd/ngyNmlLqEbTpS5jZp7RhKclCEXKcniMYrLb6JEbTp9B9lug61nYKnXWzUnOVTZznZUuCfiaeW0Wt2bFI1DcDEuAAAAAAAAAAAAAAAAAHHu1mFtaVKV3aVY0b5zxOMHukus4rct+4zfpxlpNMkbqx9XRbdJ7pWrus8byjtNbNaOFVjyT96L5pnkufxbcbJ0z4nxL0HCy1z13HmPLA9pdyvwUot4cpRwurTyX9HiZ5UTHtCfUoivHn/LkXensOt5vpO9HWdJ3o6jR3g6k6O8HUaVRqY5k7RpfhcS6tltq6bBqtqzeX9RU6MXs+1NpqEV1bItaK95Irvw79qXqJbaPipJd5cNelVkt/lFckat8k2Zq0iG1mNcAAAAAAAAAAAAAAAAAOYdp+t9aFZWNtU7vEVKvNetv4Qi+XmZ8dYiOqWK8zM6hzWdCM1JSW1tes28yb6tviy82mfKkRrwwyuLqycu6qNU5c8ZWP5GDNx8WeNZI3pnw574p3SdIOkNKVLhp16k544cEl8Bg42HDH8ddbTmz5cs/XO0DuafWf0M+oYe53MPel9BqDudzDrL6Dsd3vdU/3/wCEdju92IdJP4jsd1SnFcIL5tk7NDrSe5buW5YI6pNQ+pOzeylR0ZaQnBQn3cXLg229+W1xNe07lliNQ2cqkAAAAAAAAAAAAAAAAAAGsa26k299+Y80rhLEaseLXJSXtIyUyTHb2UtTfdwG90gqFzXtauVKjUnT28YUtl42scsk/qQjoln9GW9OcVNyjNPkmmviX2rpA01oS09bZcJvgoPC82hsYmjqo5La7zZXLMeI2lDvtASp4TqReR1JQ3o+XVDqNPY6Ok+aKzkiExWV2Oius/oV/VT0K1o6C4tv6FZySnohTUoxXBYK9Uz5Tp3fsZ1idxau2m81bfcs8XB8AOigAAAAAAAAAAAAAAAAAAAA5Z2uahUbhfjKT7u6bjBrHo1fPozFly1x16pZMeOck6hxi40Ve2c29mpTa5rLi/6k481bd6yi+O1fMKqGnqqntVYqp1zuM0Xli6YZda2xf6qXzWCes6WLutKOpJyxx+i6EdaelaVbPFlZmZTqIVq4SI0na7SnKWXGEpJb21FvC6kTMR5lMRM+IUSqAWKkyUN77FLpx0nscqlKcWvFb19iUPoEAAAAAAAAAAAAAAAAAAAAGsa8S9G2XJ1ftFs5/qM/xx+W7wY+qfwwu6W6SUl4pP7nKidN+YRa+r9nU9e2pt+WPsZ658keJYbYqT5hDqaiaOl+oUf8LaM0cvJHuxzx6fCy+zuw92f+4t+8yK/tqPIag2Ef1cpecis8zJ8rRxqJVLVqyp+pbU0+uG/uYbcnLPmzLXBjj2VXqhTpVGoxjFRlnEUt2DBEza0M2orWXE5T+7+56Rw1mcwN77E6bnpWOPYpTm/Lh/MD6JJQAAAAAAAAAAAAAAAAAAABrevNJuhCa/V1It+T3Glz67xb+G5wraya+Wt06hxIl05hIhULRKswvKoW2rodQbNLcqhG0xCxUmVmVohhNZ5/3S5/ypmTj/1a/lXN/Tt+HGJTPROItOYHXf8Ap4sW6l5ctboqFFPrn0nj5AdvJQAAAAAAAAAAAAAAAAAAABG0laqrSqUn7cWvJ8mUvXqrNflelum0S5jTk4twlulBuEl4o81as1tNZ9nfiYtG490qnWI2rMLyqlto09dUbNKJVSNmlidQja0Qw2s9XFnc/wCXJGbjR/NX8qZ/6Vvw5Noi2da5o0Y4bnOKx1S3tfJM72a3RSbOLir13iraNYdUq9a/lTt6e6pKMYJLCSUVl+SNfiZa9EUmfqbHJxW65tEdnduz3VxWFhRt2vzN86r61JcfgbrTbIAAAAAAAAAAAAAAAAAAAAABz7XyFGlVVZVaalNqNSG1Hazyng5vO4lrR+rWPy6PC5MR/HafwwkKpx3UmF1Vgrp73oNKXVBpblUCdI13RjVi6c1tRfFdfAtS81nceS1ItGp8FnoO2tUq3cwjVW+DxmUfHJntnyWj6p8+zBXDjifpj/tu+pGhpRzd1V+ZNYpp8YwfPzZ0uFx+iOq3mWjzc/VPRXxDbjfaAAAAAAAAAAAAAAAAAAAAEDTWmKFpSlXuKihTXXi37qXNlq0m06hEzERuXIdY+0G8u9qNs3a2vDa/W1F/45Otg9PiI6rtLJyfarWKFolmUszm97lNucvmzp0xViNaas3mZ2262sK1O3p1d84tZa9qK5PxR4T1bhUx5rWxfb8fD1Xp3LnJSK5PP/r2lWUuEjjadReUZclnyGpRuHqoVH7LJ6ZOqF2Ni+M5RgvPLJ6PlXr+FFxpGhQTaw5e8/5IvjpNp6ccblW3aOq86hg9Ha1Q/Fqdai6tKPpbO1ht+9jnjoel4XoNtdWWfq9ocXlerV+zFHb5di0DrDbXcc0KibXGD9GUfBxMubj5MU6tDUplrfxLLGFkAAAAAAAAAAAAAAAAAABj9O6XpWlCpc1pYpwWfGT5RXiy1KzadQiZiI3LhWmNK1r+t+Jud0VnuaXs0o8m1zl4noeLxa4q7ny5ubLN5WIx2nn2Vw8X1NvywJ2jrV1KtOmvakl8Cma/Rjm3wtSvVaIdO7hKOzj0UtnHgeUt9e+r3dis9Opj2a7f6JhtNSWHyktzx5nn8+KcV+n2d3Bm/Up1QhS0RVX6OqsdJL+Zi1DN1/K5HRN4/bppecjYx8S9/DBfl4qLtPQE97rV/RW97Kxu57zcx+nV39U7amT1Gf7Y00zTdeE6jVJYpx3RbeXL95s9fwODj41O0d5ef5XKvnt9U9mFqL8yPjFr6m5P3NePCXaX9SlKM6c3Gcd8ZJ4a/wCPAm0RaOm0bhETMTuHXdRdfI3Ozb3DULjhGXCNX+kvA4vL4M4/rp3r/wCN7DyOr6beW9nObQAAAAAAAAAAAAAAAAAcR7SNOO9vvw0Xm1tH6WOE6/PPXB2PT+P/AHy0uTk9oYGW97K85eCOtPw0kiMSw2fUSy2q06rW6nHHxkcz1TJrHFfls8Su7b+G6XNSFOLnUnGEVvbk0kjhOg0jSGvtjK4pW9PaqbU1F1FujHPR8xm4P6tN27aWxcqcdvp924wtorgviYceDHTxC9817+ZeuBmYmoa7aX2V+Gpv0nvqNcl7p1fT+Nuf1bf9NTk5dfRDRpI7DSQ7n1qb/ea+hS3mFo8SqkWQphNxakm000008NNcGvEDt3Zzrb+LpdxVa/E0kt/7SHKfn1OFzuL+lbqr9suhgzdcanzDdDQbAAAAAAAAAAAAAAABhdctMK0sbi5fGMGo+M3uiXx16rRCtp1G3BdFUmqacnmc26k3zcpb2z1GGnTSIcm9t2U3W1Sn36TlTaSqRW9rHCSItus9UePdMamNMjb1YzipReYvgzLExMbhSY15dB1Ls6qtXKnspzk/Se94XDCOD6nfeXXxDocWuqbaH2y2dWlO3c605xqKWVnEU0+hj4mu6+X2c7srepUqQhSjKVRtbKisvK5m1MxEd2KH0bqzWlUtafefpYRUJro0jkzrfZtw91g0jG2oyqP136MF1kZ+NgnNfp9vdjy5IpXblFxVlOUpyeZSbbfVnpa1isajxDlzMzO5R5AQ73gn0a/oUv42tVVIshakQJug9KTtq9OvTfpU3nHvR9qPxRTJjjJSaT7rVtNbRaH0Zou/hXo068HmFSKkvjyPM3pNLTWfZ1azuNwllUgAAAAAAAAAAAAAOYduV7+TaWie+tV2pLrGH/03eDTqyMGe2qtFiuR6JzFeeXMD23oxgsRWFlv4sVrEeCZ27HqlQxY23jDL+bPNc2d57fl1MEfxw5T286Ri7i3tY4cqUXUn1TlwXyMnFrqJlGWe+m4dl2q9C3s6N1GO1cV47cptZaXux6Iw58k2tr2hfHWIjbYZWio1ZVVuozTdTpFrftGCImZ1C89nMtZ9Lu5rOS/RxzGmvDr8T0vF48Yaa958uXmyddt+zWLvSVKD2W25dEmzJbLWvaVYpMorvqsv0dF+ctyKfqWn7ardER5lblbVpevUSWU9lLp4kdF7fdJ1VjxCVIzKLUiBQ3zA692N6W2qNa0k99JqpTX7kuK+DON6lj1eLx7t7i23Xp+HR0zmtpUAAAAAAAAAAAAADi/bBX2tKWlP9lRlP/c/+Dq+m177afKns11HaaKPous8Tpz9em2n4p8GY8dp7xPmFrR7wn5MqjtOrNRRsKE36sae0/JZbPMcuP57fl1sP9OHzJrZpZ3d5c3LeVUnLZ/wLdFfI3aV6axDDadzt9H6gw/7XZf5Ufuzm5vvlsU+2Gv9o+nNn+503veHVa5LlE6fp3G3/Lb/AKavKy/2Q51JnYaSIqMYttRW/e3jfkpFYifC25l7IlC1IC1IhK1IgW2BtfZhpDutJUFndVUqL83vX2NPn06sO/hn486v+XeEzgOirTA9A9AAAAAAAAAAAHBe0K47zTddv9VSp019X/M7Xpte22hyp7sbFnVaiHePu6kKy9V/l1PJ8GYr/TaLf7Xr3jTJJmZRu2s2nfw+rlPDxUrQVCO/est5kvJfc4GWm+Vb8ujjt/FDgj4GdjfSmhdNRtNCWlV75ulGNOPvSecGnTBObPNfb3ZrZOjHtzG5uJTnKpN5nNuUn1bPRVrFY1HiHMmZmdyjyZIjXNaMItyaS+5S1orG5TETPhHta7mm9lxXs54tdcFaW6o8LWjSqTLqrciErciBbYSk6Hue7uLeouMatN/N4/mYs8bxWhak6tEvpWE84fXDPMuquKQFaYFSA9AAAAAAAAAAPnzXunKnparOXq1tyfiuR1/Tcn9rS5NfdDizrtIrU1OMoPg1gWjqjSYnU7WdGV24bEvXpvYl8OD+RTFbcanzCbx3RNdtNSqwtbT2LeMn/rm95z81YjLafls45+iIatGDk1FLMm0kurfBFFnTL6/nKlbW7foW1ONNY4OXtPz5fA3uNhjHWZ95a+W/VOvaGPbNliY+70gk9imtup0XBebMNsmp1XvK8U95VW2ha0sVqlOdRvfHEXsLyNKeZx62/kvG4bEYMsx9Ney5Vi4txknGS4p7mjcxZqZa9VJ3DBelqTq0d1mTMii1JkJW2BRIJUxlhxfSUH/EimT7JTXzD6WsZ5pUn1hB/Q8xPmXVjwlRkQlcgBfQAAAAAAAAAAA532oasKvDvVuzvyvZmuD8i+PJOO3VCl69UacpoVZRk6VVbNWO5r3l7yPR8fPXLXcOZkxzWUpSNhjQ7h93VjV9mfoT8+TMVvpt1fK8d40wmsUcV34xTNXkR9bNi+17q7b7VXbfCG/48iMNOqycltQ2S4uIwTlOWF9zftaKxuWtETPhj1OrXajH8ulJqO0/Wlnp0Rr5MlprNo7RH+2WtYiYj3bRLUW7oxxCjGSxluM028nKw+u8PWp3DatwM0947r9G90pQhGkqdTYgsJd0nu8zSycb0vPabzk7z/ls0y8zHERFfDD3drdVakqs6NRzm8v0GvA6PG5fB4uKMdckaj/LWy4OTmv1zSdyg3lrUptKpFxbWVnob/G5mHkxM4rb0183HyYdReNbRJM2GFQ2BQyEqY+tBdZwX8SKZZ+iVq/dD6Ts91OmukYr6HmJ8upCVB53BKZThhAVgAAAAAAAAAACitSjKLjJZi9zQHMteNQ1JOpBPC3xlH1qf9UZMeW2Od1UvSLR3czue9t5bNxH0eCqJbn59Dt8fm1v2loZMEx4XKijUg45TjJcV9GbsxFo0wxuJa3pWbbjtevFbEvHHBmjlmZ1vzDYonaNr7ENinHbqy3voumWZMVumuqxuZUvG53PhNo2OXt1Xtz5L2Y+SM1cffdu8qTb2hN2sYa5Ya+Be1eqs1+Vazqdtqt+0GuklUo054SWU3T4fM81l/41jn7LzH57unj9TmvmqR/b6L9ajJeU8mjf/jGb+28Nunq+OPNZRa2u0HwpS+Mikf8AFs8+bwz/AP3MceKy1vT2l3czjJw2NlOPrbWcnf8ASfS54FbV6t9Tlc/nfurRPTrTEtnXc9Q2EqGQMhq3o53N5QorhtKpJ9Ix35NXl5Ipjllw16rPoGlyS8keedFlbejsrfxJSvAAAAAAAAAAAAAA8aA17TuqVG4TaSjJ8VjMX5ofhEw5Zp/s6q0JOdHNPnuzKm/hyNvDzL4/LDfDFmk6U0dVjLNelJYxmUPSUsdehuxyceWYmWD9O1PCVaXFHGINLw4P4nRpamvpa1ot7pO0ZFVLkBS5EChsJUNkChsChsJUNkCuxtqleapUIOpN9OC8W+Rhy56Y43Mr0xzbw7DqJqkrWLfr3E8d5PlFe7HwOFyORbNbfs38eOKQ3+1tVBdX1MDKkAAAAAAAAAAAAAAAAAHkop7msoDE6Q1bt62cwUX1ju+gRppemOy2nUy4qD/gl9C9ct6+JVmkS0/SPZvcUsunKpHz9NG1Tn5K+WK2CssNX1evocozXk4s2a+pR7sU8ZEnZ3cfWt38Hkzx6hjljnj2WXGvzt6nyLxzcfyj9GzzYrPhb1PkT+8x/KP0bLlOwuperbT+O4rPOxwtGCzIWuqV9U9mFNeLyzBb1GvsvHHls+huy9yalWlOp4L0Impk517eGauCIdH0HqnRt4qMYxgukVjPmzTtabTuZZorENhp01FYisIhZWAAAAAAAAAAAAAAAAAAAAAAAtVLaEvWhF+cUwIlTQlvLjRj8sAWv7O2v7JfNkaNPVq9bfsl82ToXYaGt1wpRAk07WnH1YRXwQF4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40" name="AutoShape 16" descr="data:image/jpeg;base64,/9j/4AAQSkZJRgABAQAAAQABAAD/2wCEAAkGBxESEBAPERASEg8SFRAQEhUVEBAQFRISFRUXFxUSFxUYHSggGBolGxUVITIhJSkrLi4uFx8zODMsNygtLisBCgoKDg0OGxAQGislHh8rLS0tLS0tLS0tKy0tLS0tLS0tLS0tLS0tLS0tLS0tLS0tLS0tLS0tLS0tLS0tLTctLf/AABEIAOEA4QMBEQACEQEDEQH/xAAcAAEAAQUBAQAAAAAAAAAAAAAABAIDBQYHAQj/xABBEAACAQMABwQIAgcHBQAAAAAAAQIDBBEFBhIhMUFRBxNhcSIyQlKBkaGxFCMzQ1NiosHRFiRyc4KS4QglwtLx/8QAGgEBAAIDAQAAAAAAAAAAAAAAAAECAwQFBv/EAC0RAQACAgEDAwMDBAMBAAAAAAABAgMRBBIhMQVBUSIycRMUIzNCYZEGgbEV/9oADAMBAAIRAxEAPwDuIAAAAAAAAAAAAAAAAAAAAAAAAAAAAAAAAAAAAAAAAAAAAAAAAAAAAAAAAAAAAAAAAAAAAAAAAAAAAAAAAAAAAAAAAAAAAAAAAAAAAAAAAAAAAAw+seslvYxhK4lJbbcYKMHNtpZ4IvTHa86qra8VjctbqdqVp7NKtL/Ts/czxxMjDPJx/KLU7VYezZ1X51KaLRwsis8uiNU7Uar9W0S/xVM/YvHBt7yrPMr8Isu0u9fCjbrzdR/Zlo4H+Vf3n+Ft9o1+8+jbryjN4+ZP7GPlH7yfhaev+kPepL/QT+yr8o/d2+Hq7QL9e1SfnBkfs6/Kf3dvhfpdpV6vWpW8l4baZWeFHtK0cv8Awn2/ao1+ks5ecKkcfJmOeHb2lkjk1Ze07TbCWFN1KUv3qcmv9y3GKePePZkjNSWw6P1gtK/6G4pTfRTWflxMU0tHmGSLRLJplUgAAAAAAAAAAAAAAAAAA0Htf0dOdtSuIJy/Dzcppb3sSWG8eBtcTJFL92DkU6qdnJoV4vgzs7crSvvCNp0oleRXMhOlxViuzT3viNp08dcjaelS65G1ulS65G09Kh1yNp6VuVcjqT0rMpryfg8fYrMxK0RMMhYa0XlDHdXVWMV7LltR+TMVsdJ9mWL2hs2je1u8g131OnWj4Lu5efPeYbcevsyRln3dX1X1gpX1vG5pZSbcZRfGMlxTNW9ZrOpZ623G2XKpAAAAAAAAAAAAAAAKakFJOMknFppp700+QHGu0Ls4nScrqxi5Ut8p0l60Orj1Xgb+Dla+mzVy4N94a7qLqv8AjXUnXqONKnu2YyW05c01xSNX1P1S3GiK447z/pficOMve3hsWnuzmnUq95QrdytlR2GsxyvaXM4/H9dy441eOp0MnptL/b2aHpnRd1YyxUjtUuVSO+D/APU7nE9Vw8nxOp+HPz8DJh8+PlEhpWL47jf62r0SrekYe8R1J6FuWk4dW/gR1J6EeppTovmR1J6HtPSKfHd9iOpPSvd/ngyNmlLqEbTpS5jZp7RhKclCEXKcniMYrLb6JEbTp9B9lug61nYKnXWzUnOVTZznZUuCfiaeW0Wt2bFI1DcDEuAAAAAAAAAAAAAAAAAHHu1mFtaVKV3aVY0b5zxOMHukus4rct+4zfpxlpNMkbqx9XRbdJ7pWrus8byjtNbNaOFVjyT96L5pnkufxbcbJ0z4nxL0HCy1z13HmPLA9pdyvwUot4cpRwurTyX9HiZ5UTHtCfUoivHn/LkXensOt5vpO9HWdJ3o6jR3g6k6O8HUaVRqY5k7RpfhcS6tltq6bBqtqzeX9RU6MXs+1NpqEV1bItaK95Irvw79qXqJbaPipJd5cNelVkt/lFckat8k2Zq0iG1mNcAAAAAAAAAAAAAAAAAOYdp+t9aFZWNtU7vEVKvNetv4Qi+XmZ8dYiOqWK8zM6hzWdCM1JSW1tes28yb6tviy82mfKkRrwwyuLqycu6qNU5c8ZWP5GDNx8WeNZI3pnw574p3SdIOkNKVLhp16k544cEl8Bg42HDH8ddbTmz5cs/XO0DuafWf0M+oYe53MPel9BqDudzDrL6Dsd3vdU/3/wCEdju92IdJP4jsd1SnFcIL5tk7NDrSe5buW5YI6pNQ+pOzeylR0ZaQnBQn3cXLg229+W1xNe07lliNQ2cqkAAAAAAAAAAAAAAAAAAGsa26k299+Y80rhLEaseLXJSXtIyUyTHb2UtTfdwG90gqFzXtauVKjUnT28YUtl42scsk/qQjoln9GW9OcVNyjNPkmmviX2rpA01oS09bZcJvgoPC82hsYmjqo5La7zZXLMeI2lDvtASp4TqReR1JQ3o+XVDqNPY6Ok+aKzkiExWV2Oius/oV/VT0K1o6C4tv6FZySnohTUoxXBYK9Uz5Tp3fsZ1idxau2m81bfcs8XB8AOigAAAAAAAAAAAAAAAAAAAA5Z2uahUbhfjKT7u6bjBrHo1fPozFly1x16pZMeOck6hxi40Ve2c29mpTa5rLi/6k481bd6yi+O1fMKqGnqqntVYqp1zuM0Xli6YZda2xf6qXzWCes6WLutKOpJyxx+i6EdaelaVbPFlZmZTqIVq4SI0na7SnKWXGEpJb21FvC6kTMR5lMRM+IUSqAWKkyUN77FLpx0nscqlKcWvFb19iUPoEAAAAAAAAAAAAAAAAAAAAGsa8S9G2XJ1ftFs5/qM/xx+W7wY+qfwwu6W6SUl4pP7nKidN+YRa+r9nU9e2pt+WPsZ658keJYbYqT5hDqaiaOl+oUf8LaM0cvJHuxzx6fCy+zuw92f+4t+8yK/tqPIag2Ef1cpecis8zJ8rRxqJVLVqyp+pbU0+uG/uYbcnLPmzLXBjj2VXqhTpVGoxjFRlnEUt2DBEza0M2orWXE5T+7+56Rw1mcwN77E6bnpWOPYpTm/Lh/MD6JJQAAAAAAAAAAAAAAAAAAABrevNJuhCa/V1It+T3Glz67xb+G5wraya+Wt06hxIl05hIhULRKswvKoW2rodQbNLcqhG0xCxUmVmVohhNZ5/3S5/ypmTj/1a/lXN/Tt+HGJTPROItOYHXf8Ap4sW6l5ctboqFFPrn0nj5AdvJQAAAAAAAAAAAAAAAAAAABG0laqrSqUn7cWvJ8mUvXqrNflelum0S5jTk4twlulBuEl4o81as1tNZ9nfiYtG490qnWI2rMLyqlto09dUbNKJVSNmlidQja0Qw2s9XFnc/wCXJGbjR/NX8qZ/6Vvw5Noi2da5o0Y4bnOKx1S3tfJM72a3RSbOLir13iraNYdUq9a/lTt6e6pKMYJLCSUVl+SNfiZa9EUmfqbHJxW65tEdnduz3VxWFhRt2vzN86r61JcfgbrTbIAAAAAAAAAAAAAAAAAAAAABz7XyFGlVVZVaalNqNSG1Hazyng5vO4lrR+rWPy6PC5MR/HafwwkKpx3UmF1Vgrp73oNKXVBpblUCdI13RjVi6c1tRfFdfAtS81nceS1ItGp8FnoO2tUq3cwjVW+DxmUfHJntnyWj6p8+zBXDjifpj/tu+pGhpRzd1V+ZNYpp8YwfPzZ0uFx+iOq3mWjzc/VPRXxDbjfaAAAAAAAAAAAAAAAAAAAAEDTWmKFpSlXuKihTXXi37qXNlq0m06hEzERuXIdY+0G8u9qNs3a2vDa/W1F/45Otg9PiI6rtLJyfarWKFolmUszm97lNucvmzp0xViNaas3mZ2262sK1O3p1d84tZa9qK5PxR4T1bhUx5rWxfb8fD1Xp3LnJSK5PP/r2lWUuEjjadReUZclnyGpRuHqoVH7LJ6ZOqF2Ni+M5RgvPLJ6PlXr+FFxpGhQTaw5e8/5IvjpNp6ccblW3aOq86hg9Ha1Q/Fqdai6tKPpbO1ht+9jnjoel4XoNtdWWfq9ocXlerV+zFHb5di0DrDbXcc0KibXGD9GUfBxMubj5MU6tDUplrfxLLGFkAAAAAAAAAAAAAAAAAABj9O6XpWlCpc1pYpwWfGT5RXiy1KzadQiZiI3LhWmNK1r+t+Jud0VnuaXs0o8m1zl4noeLxa4q7ny5ubLN5WIx2nn2Vw8X1NvywJ2jrV1KtOmvakl8Cma/Rjm3wtSvVaIdO7hKOzj0UtnHgeUt9e+r3dis9Opj2a7f6JhtNSWHyktzx5nn8+KcV+n2d3Bm/Up1QhS0RVX6OqsdJL+Zi1DN1/K5HRN4/bppecjYx8S9/DBfl4qLtPQE97rV/RW97Kxu57zcx+nV39U7amT1Gf7Y00zTdeE6jVJYpx3RbeXL95s9fwODj41O0d5ef5XKvnt9U9mFqL8yPjFr6m5P3NePCXaX9SlKM6c3Gcd8ZJ4a/wCPAm0RaOm0bhETMTuHXdRdfI3Ozb3DULjhGXCNX+kvA4vL4M4/rp3r/wCN7DyOr6beW9nObQAAAAAAAAAAAAAAAAAcR7SNOO9vvw0Xm1tH6WOE6/PPXB2PT+P/AHy0uTk9oYGW97K85eCOtPw0kiMSw2fUSy2q06rW6nHHxkcz1TJrHFfls8Su7b+G6XNSFOLnUnGEVvbk0kjhOg0jSGvtjK4pW9PaqbU1F1FujHPR8xm4P6tN27aWxcqcdvp924wtorgviYceDHTxC9817+ZeuBmYmoa7aX2V+Gpv0nvqNcl7p1fT+Nuf1bf9NTk5dfRDRpI7DSQ7n1qb/ea+hS3mFo8SqkWQphNxakm000008NNcGvEDt3Zzrb+LpdxVa/E0kt/7SHKfn1OFzuL+lbqr9suhgzdcanzDdDQbAAAAAAAAAAAAAAABhdctMK0sbi5fGMGo+M3uiXx16rRCtp1G3BdFUmqacnmc26k3zcpb2z1GGnTSIcm9t2U3W1Sn36TlTaSqRW9rHCSItus9UePdMamNMjb1YzipReYvgzLExMbhSY15dB1Ls6qtXKnspzk/Se94XDCOD6nfeXXxDocWuqbaH2y2dWlO3c605xqKWVnEU0+hj4mu6+X2c7srepUqQhSjKVRtbKisvK5m1MxEd2KH0bqzWlUtafefpYRUJro0jkzrfZtw91g0jG2oyqP136MF1kZ+NgnNfp9vdjy5IpXblFxVlOUpyeZSbbfVnpa1isajxDlzMzO5R5AQ73gn0a/oUv42tVVIshakQJug9KTtq9OvTfpU3nHvR9qPxRTJjjJSaT7rVtNbRaH0Zou/hXo068HmFSKkvjyPM3pNLTWfZ1azuNwllUgAAAAAAAAAAAAAOYduV7+TaWie+tV2pLrGH/03eDTqyMGe2qtFiuR6JzFeeXMD23oxgsRWFlv4sVrEeCZ27HqlQxY23jDL+bPNc2d57fl1MEfxw5T286Ri7i3tY4cqUXUn1TlwXyMnFrqJlGWe+m4dl2q9C3s6N1GO1cV47cptZaXux6Iw58k2tr2hfHWIjbYZWio1ZVVuozTdTpFrftGCImZ1C89nMtZ9Lu5rOS/RxzGmvDr8T0vF48Yaa958uXmyddt+zWLvSVKD2W25dEmzJbLWvaVYpMorvqsv0dF+ctyKfqWn7ardER5lblbVpevUSWU9lLp4kdF7fdJ1VjxCVIzKLUiBQ3zA692N6W2qNa0k99JqpTX7kuK+DON6lj1eLx7t7i23Xp+HR0zmtpUAAAAAAAAAAAAADi/bBX2tKWlP9lRlP/c/+Dq+m177afKns11HaaKPous8Tpz9em2n4p8GY8dp7xPmFrR7wn5MqjtOrNRRsKE36sae0/JZbPMcuP57fl1sP9OHzJrZpZ3d5c3LeVUnLZ/wLdFfI3aV6axDDadzt9H6gw/7XZf5Ufuzm5vvlsU+2Gv9o+nNn+503veHVa5LlE6fp3G3/Lb/AKavKy/2Q51JnYaSIqMYttRW/e3jfkpFYifC25l7IlC1IC1IhK1IgW2BtfZhpDutJUFndVUqL83vX2NPn06sO/hn486v+XeEzgOirTA9A9AAAAAAAAAAAHBe0K47zTddv9VSp019X/M7Xpte22hyp7sbFnVaiHePu6kKy9V/l1PJ8GYr/TaLf7Xr3jTJJmZRu2s2nfw+rlPDxUrQVCO/est5kvJfc4GWm+Vb8ujjt/FDgj4GdjfSmhdNRtNCWlV75ulGNOPvSecGnTBObPNfb3ZrZOjHtzG5uJTnKpN5nNuUn1bPRVrFY1HiHMmZmdyjyZIjXNaMItyaS+5S1orG5TETPhHta7mm9lxXs54tdcFaW6o8LWjSqTLqrciErciBbYSk6Hue7uLeouMatN/N4/mYs8bxWhak6tEvpWE84fXDPMuquKQFaYFSA9AAAAAAAAAAPnzXunKnparOXq1tyfiuR1/Tcn9rS5NfdDizrtIrU1OMoPg1gWjqjSYnU7WdGV24bEvXpvYl8OD+RTFbcanzCbx3RNdtNSqwtbT2LeMn/rm95z81YjLafls45+iIatGDk1FLMm0kurfBFFnTL6/nKlbW7foW1ONNY4OXtPz5fA3uNhjHWZ95a+W/VOvaGPbNliY+70gk9imtup0XBebMNsmp1XvK8U95VW2ha0sVqlOdRvfHEXsLyNKeZx62/kvG4bEYMsx9Ney5Vi4txknGS4p7mjcxZqZa9VJ3DBelqTq0d1mTMii1JkJW2BRIJUxlhxfSUH/EimT7JTXzD6WsZ5pUn1hB/Q8xPmXVjwlRkQlcgBfQAAAAAAAAAAA532oasKvDvVuzvyvZmuD8i+PJOO3VCl69UacpoVZRk6VVbNWO5r3l7yPR8fPXLXcOZkxzWUpSNhjQ7h93VjV9mfoT8+TMVvpt1fK8d40wmsUcV34xTNXkR9bNi+17q7b7VXbfCG/48iMNOqycltQ2S4uIwTlOWF9zftaKxuWtETPhj1OrXajH8ulJqO0/Wlnp0Rr5MlprNo7RH+2WtYiYj3bRLUW7oxxCjGSxluM028nKw+u8PWp3DatwM0947r9G90pQhGkqdTYgsJd0nu8zSycb0vPabzk7z/ls0y8zHERFfDD3drdVakqs6NRzm8v0GvA6PG5fB4uKMdckaj/LWy4OTmv1zSdyg3lrUptKpFxbWVnob/G5mHkxM4rb0183HyYdReNbRJM2GFQ2BQyEqY+tBdZwX8SKZZ+iVq/dD6Ts91OmukYr6HmJ8upCVB53BKZThhAVgAAAAAAAAAACitSjKLjJZi9zQHMteNQ1JOpBPC3xlH1qf9UZMeW2Od1UvSLR3czue9t5bNxH0eCqJbn59Dt8fm1v2loZMEx4XKijUg45TjJcV9GbsxFo0wxuJa3pWbbjtevFbEvHHBmjlmZ1vzDYonaNr7ENinHbqy3voumWZMVumuqxuZUvG53PhNo2OXt1Xtz5L2Y+SM1cffdu8qTb2hN2sYa5Ya+Be1eqs1+Vazqdtqt+0GuklUo054SWU3T4fM81l/41jn7LzH57unj9TmvmqR/b6L9ajJeU8mjf/jGb+28Nunq+OPNZRa2u0HwpS+Mikf8AFs8+bwz/AP3MceKy1vT2l3czjJw2NlOPrbWcnf8ASfS54FbV6t9Tlc/nfurRPTrTEtnXc9Q2EqGQMhq3o53N5QorhtKpJ9Ix35NXl5Ipjllw16rPoGlyS8keedFlbejsrfxJSvAAAAAAAAAAAAAA8aA17TuqVG4TaSjJ8VjMX5ofhEw5Zp/s6q0JOdHNPnuzKm/hyNvDzL4/LDfDFmk6U0dVjLNelJYxmUPSUsdehuxyceWYmWD9O1PCVaXFHGINLw4P4nRpamvpa1ot7pO0ZFVLkBS5EChsJUNkChsChsJUNkCuxtqleapUIOpN9OC8W+Rhy56Y43Mr0xzbw7DqJqkrWLfr3E8d5PlFe7HwOFyORbNbfs38eOKQ3+1tVBdX1MDKkAAAAAAAAAAAAAAAAAHkop7msoDE6Q1bt62cwUX1ju+gRppemOy2nUy4qD/gl9C9ct6+JVmkS0/SPZvcUsunKpHz9NG1Tn5K+WK2CssNX1evocozXk4s2a+pR7sU8ZEnZ3cfWt38Hkzx6hjljnj2WXGvzt6nyLxzcfyj9GzzYrPhb1PkT+8x/KP0bLlOwuperbT+O4rPOxwtGCzIWuqV9U9mFNeLyzBb1GvsvHHls+huy9yalWlOp4L0Impk517eGauCIdH0HqnRt4qMYxgukVjPmzTtabTuZZorENhp01FYisIhZWAAAAAAAAAAAAAAAAAAAAAAAtVLaEvWhF+cUwIlTQlvLjRj8sAWv7O2v7JfNkaNPVq9bfsl82ToXYaGt1wpRAk07WnH1YRXwQF4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42" name="Picture 18" descr="http://data.learnpad.co/organizations/10648/vinilo%20decorativo%20profesion%20polici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5143512"/>
            <a:ext cx="890569" cy="1523969"/>
          </a:xfrm>
          <a:prstGeom prst="rect">
            <a:avLst/>
          </a:prstGeom>
          <a:noFill/>
        </p:spPr>
      </p:pic>
      <p:pic>
        <p:nvPicPr>
          <p:cNvPr id="1044" name="Picture 20" descr="http://pcsystemo.com/wp-content/uploads/2015/05/reparacion_pc_domicilio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286388"/>
            <a:ext cx="1592849" cy="1571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214422"/>
            <a:ext cx="850113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4000" b="1" dirty="0">
                <a:latin typeface="Arial" pitchFamily="34" charset="0"/>
                <a:cs typeface="Arial" pitchFamily="34" charset="0"/>
              </a:rPr>
              <a:t>Los diez principios del </a:t>
            </a:r>
            <a:r>
              <a:rPr lang="es-CO" sz="4000" b="1" dirty="0" smtClean="0">
                <a:latin typeface="Arial" pitchFamily="34" charset="0"/>
                <a:cs typeface="Arial" pitchFamily="34" charset="0"/>
              </a:rPr>
              <a:t>acuerdo</a:t>
            </a:r>
          </a:p>
          <a:p>
            <a:pPr algn="just"/>
            <a:endParaRPr lang="es-CO" sz="4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b="1" dirty="0" smtClean="0"/>
              <a:t>1.El </a:t>
            </a:r>
            <a:r>
              <a:rPr lang="es-CO" b="1" dirty="0"/>
              <a:t>reconocimiento de las víctimas: </a:t>
            </a:r>
            <a:r>
              <a:rPr lang="es-CO" dirty="0"/>
              <a:t>Es necesario reconocer a todas las víctimas del conflicto, no solo en su condición de víctimas, sino también y principalmente, en su condición de ciudadanos con derechos</a:t>
            </a:r>
            <a:r>
              <a:rPr lang="es-CO" dirty="0" smtClean="0"/>
              <a:t>.</a:t>
            </a:r>
          </a:p>
          <a:p>
            <a:pPr algn="just"/>
            <a:endParaRPr lang="es-CO" dirty="0"/>
          </a:p>
          <a:p>
            <a:pPr algn="just"/>
            <a:r>
              <a:rPr lang="es-CO" b="1" dirty="0" smtClean="0"/>
              <a:t>2.El </a:t>
            </a:r>
            <a:r>
              <a:rPr lang="es-CO" b="1" dirty="0"/>
              <a:t>reconocimiento de responsabilidad: </a:t>
            </a:r>
            <a:r>
              <a:rPr lang="es-CO" dirty="0"/>
              <a:t>Cualquier discusión de este punto debe partir del reconocimiento de responsabilidad frente a las víctimas del conflicto. No vamos a intercambiar impunidades</a:t>
            </a:r>
            <a:r>
              <a:rPr lang="es-CO" dirty="0" smtClean="0"/>
              <a:t>.</a:t>
            </a:r>
          </a:p>
          <a:p>
            <a:pPr algn="just"/>
            <a:endParaRPr lang="es-CO" dirty="0"/>
          </a:p>
          <a:p>
            <a:pPr algn="just"/>
            <a:r>
              <a:rPr lang="es-CO" b="1" dirty="0" smtClean="0"/>
              <a:t>3.Satisfacción </a:t>
            </a:r>
            <a:r>
              <a:rPr lang="es-CO" b="1" dirty="0"/>
              <a:t>de los derechos de las víctimas:</a:t>
            </a:r>
            <a:r>
              <a:rPr lang="es-CO" dirty="0"/>
              <a:t> Los derechos de las víctimas del conflicto no son negociables; se trata de ponernos de acuerdo acerca de cómo deberán ser satisfechos de la mejor manera en el marco del fin del conflicto</a:t>
            </a:r>
            <a:r>
              <a:rPr lang="es-CO" dirty="0" smtClean="0"/>
              <a:t>.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285860"/>
            <a:ext cx="8429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smtClean="0"/>
              <a:t>4.La participación de las víctimas: </a:t>
            </a:r>
            <a:r>
              <a:rPr lang="es-CO" dirty="0" smtClean="0"/>
              <a:t>La discusión sobre la satisfacción de los derechos de las víctimas de graves violaciones de derechos humanos e infracciones al Derecho Internacional Humanitario con ocasión del conflicto, requiere necesariamente de la participación de las víctimas, por diferentes medios y en diferentes momentos.</a:t>
            </a:r>
          </a:p>
          <a:p>
            <a:pPr algn="just"/>
            <a:endParaRPr lang="es-CO" b="1" dirty="0" smtClean="0"/>
          </a:p>
          <a:p>
            <a:pPr algn="just"/>
            <a:r>
              <a:rPr lang="es-CO" b="1" dirty="0" smtClean="0"/>
              <a:t>5.El esclarecimiento de la verdad: </a:t>
            </a:r>
            <a:r>
              <a:rPr lang="es-CO" dirty="0" smtClean="0"/>
              <a:t>Esclarecer lo sucedido a lo largo del conflicto, incluyendo sus múltiples causas, orígenes y sus efectos, es parte fundamental de la satisfacción de los derechos de las víctimas, y de la sociedad en general. </a:t>
            </a:r>
          </a:p>
          <a:p>
            <a:pPr algn="just"/>
            <a:endParaRPr lang="es-CO" dirty="0" smtClean="0"/>
          </a:p>
          <a:p>
            <a:pPr algn="just"/>
            <a:r>
              <a:rPr lang="es-CO" b="1" dirty="0" smtClean="0"/>
              <a:t>6.La reparación de las víctimas:</a:t>
            </a:r>
            <a:r>
              <a:rPr lang="es-CO" dirty="0" smtClean="0"/>
              <a:t> Las víctimas tienen derecho a ser resarcidas por los daños que sufrieron a causa del conflicto. Restablecer los derechos de las víctimas y transformar sus condiciones de vida en el marco del fin del conflicto es parte fundamental de la construcción de la paz estable y duradera.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500174"/>
            <a:ext cx="85010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 smtClean="0"/>
              <a:t>7.Las garantías de protección y seguridad: </a:t>
            </a:r>
            <a:r>
              <a:rPr lang="es-CO" dirty="0" smtClean="0"/>
              <a:t>Proteger la vida y la integridad personal de las víctimas es el primer paso para la satisfacción de sus demás derechos.</a:t>
            </a:r>
          </a:p>
          <a:p>
            <a:pPr algn="just"/>
            <a:endParaRPr lang="es-CO" dirty="0" smtClean="0"/>
          </a:p>
          <a:p>
            <a:pPr algn="just"/>
            <a:r>
              <a:rPr lang="es-CO" b="1" dirty="0" smtClean="0"/>
              <a:t>8.La garantía de no repetición: </a:t>
            </a:r>
            <a:r>
              <a:rPr lang="es-CO" dirty="0" smtClean="0"/>
              <a:t>El fin del conflicto y la implementación de las reformas que surjan del Acuerdo Final, constituyen la principal garantía de no repetición y la forma de asegurar que no surjan nuevas generaciones de víctimas.</a:t>
            </a:r>
          </a:p>
          <a:p>
            <a:pPr algn="just"/>
            <a:endParaRPr lang="es-CO" dirty="0" smtClean="0"/>
          </a:p>
          <a:p>
            <a:pPr algn="just"/>
            <a:r>
              <a:rPr lang="es-CO" b="1" dirty="0" smtClean="0"/>
              <a:t>9.Principio de reconciliación: </a:t>
            </a:r>
            <a:r>
              <a:rPr lang="es-CO" dirty="0" smtClean="0"/>
              <a:t>Uno de los objetivos de la satisfacción de los derechos de las víctimas es la reconciliación de toda la ciudadanía colombiana para transitar caminos de civilidad y convivencia.</a:t>
            </a:r>
          </a:p>
          <a:p>
            <a:pPr algn="just"/>
            <a:endParaRPr lang="es-CO" dirty="0" smtClean="0"/>
          </a:p>
          <a:p>
            <a:pPr algn="just"/>
            <a:r>
              <a:rPr lang="es-CO" b="1" dirty="0" smtClean="0"/>
              <a:t>10.Enfoque de derechos:</a:t>
            </a:r>
            <a:r>
              <a:rPr lang="es-CO" dirty="0" smtClean="0"/>
              <a:t> Todos los acuerdos a los que lleguemos sobre los puntos de la agenda y en particular sobre el punto 5 'Víctimas' deben contribuir a la protección y la garantía del goce efectivo de los derechos de todos y todas.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stela de condensació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55</TotalTime>
  <Words>85</Words>
  <Application>Microsoft Office PowerPoint</Application>
  <PresentationFormat>Presentación en pantalla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Britannic Bold</vt:lpstr>
      <vt:lpstr>Century Gothic</vt:lpstr>
      <vt:lpstr>Tema2</vt:lpstr>
      <vt:lpstr>VÍCTIMAS DEL CONFLICTO ARMADO EN COLOMBIA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VÍCTIMAS DEL CONFLICTO ARMADO EN COLOMBIA</dc:title>
  <dc:creator>LIZCANO</dc:creator>
  <cp:lastModifiedBy>L o r e   M o r a</cp:lastModifiedBy>
  <cp:revision>6</cp:revision>
  <dcterms:created xsi:type="dcterms:W3CDTF">2016-08-08T03:18:35Z</dcterms:created>
  <dcterms:modified xsi:type="dcterms:W3CDTF">2016-08-08T20:13:41Z</dcterms:modified>
</cp:coreProperties>
</file>