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7" r:id="rId9"/>
    <p:sldId id="268" r:id="rId10"/>
    <p:sldId id="265" r:id="rId11"/>
    <p:sldId id="266" r:id="rId12"/>
    <p:sldId id="284" r:id="rId13"/>
    <p:sldId id="278" r:id="rId14"/>
    <p:sldId id="270" r:id="rId15"/>
    <p:sldId id="279" r:id="rId16"/>
    <p:sldId id="280" r:id="rId17"/>
    <p:sldId id="281" r:id="rId18"/>
    <p:sldId id="282" r:id="rId19"/>
    <p:sldId id="283" r:id="rId20"/>
    <p:sldId id="271" r:id="rId21"/>
    <p:sldId id="272" r:id="rId22"/>
    <p:sldId id="275" r:id="rId23"/>
    <p:sldId id="276" r:id="rId24"/>
    <p:sldId id="273" r:id="rId25"/>
    <p:sldId id="274" r:id="rId26"/>
    <p:sldId id="277"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F473AB-6BE4-4C04-861C-4E3F915247D0}"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s-ES"/>
        </a:p>
      </dgm:t>
    </dgm:pt>
    <dgm:pt modelId="{4EE55840-A894-47B9-AF9B-7AEC8145AD20}">
      <dgm:prSet phldrT="[Texto]" custT="1"/>
      <dgm:spPr/>
      <dgm:t>
        <a:bodyPr/>
        <a:lstStyle/>
        <a:p>
          <a:r>
            <a:rPr lang="es-CO" sz="2000" dirty="0" smtClean="0"/>
            <a:t>Indicadores </a:t>
          </a:r>
          <a:endParaRPr lang="es-ES" sz="2000" dirty="0"/>
        </a:p>
      </dgm:t>
    </dgm:pt>
    <dgm:pt modelId="{E4B808E9-5826-4D82-9936-5AC3E1457A0B}" type="parTrans" cxnId="{06DEC778-4304-448B-8B9A-0A08E6222D75}">
      <dgm:prSet/>
      <dgm:spPr/>
      <dgm:t>
        <a:bodyPr/>
        <a:lstStyle/>
        <a:p>
          <a:endParaRPr lang="es-ES"/>
        </a:p>
      </dgm:t>
    </dgm:pt>
    <dgm:pt modelId="{E2C98D20-54E3-4219-93E8-FFAE459EE149}" type="sibTrans" cxnId="{06DEC778-4304-448B-8B9A-0A08E6222D75}">
      <dgm:prSet/>
      <dgm:spPr/>
      <dgm:t>
        <a:bodyPr/>
        <a:lstStyle/>
        <a:p>
          <a:endParaRPr lang="es-ES"/>
        </a:p>
      </dgm:t>
    </dgm:pt>
    <dgm:pt modelId="{199B5A9A-60AE-4599-B746-2323FC71036F}">
      <dgm:prSet phldrT="[Texto]" custT="1"/>
      <dgm:spPr/>
      <dgm:t>
        <a:bodyPr/>
        <a:lstStyle/>
        <a:p>
          <a:r>
            <a:rPr lang="es-CO" sz="1800" dirty="0" smtClean="0"/>
            <a:t>SIICO</a:t>
          </a:r>
          <a:r>
            <a:rPr lang="es-CO" sz="1200" dirty="0" smtClean="0"/>
            <a:t> </a:t>
          </a:r>
          <a:endParaRPr lang="es-ES" sz="1200" dirty="0"/>
        </a:p>
      </dgm:t>
    </dgm:pt>
    <dgm:pt modelId="{DFCD623E-B003-438C-B384-345610CCA182}" type="parTrans" cxnId="{9482B1B7-99FF-45FE-AE74-E48B43D601C4}">
      <dgm:prSet/>
      <dgm:spPr/>
      <dgm:t>
        <a:bodyPr/>
        <a:lstStyle/>
        <a:p>
          <a:endParaRPr lang="es-ES"/>
        </a:p>
      </dgm:t>
    </dgm:pt>
    <dgm:pt modelId="{2B4A0F42-5159-4D0E-A4F4-FB6C6E9CFC0D}" type="sibTrans" cxnId="{9482B1B7-99FF-45FE-AE74-E48B43D601C4}">
      <dgm:prSet/>
      <dgm:spPr/>
      <dgm:t>
        <a:bodyPr/>
        <a:lstStyle/>
        <a:p>
          <a:endParaRPr lang="es-ES"/>
        </a:p>
      </dgm:t>
    </dgm:pt>
    <dgm:pt modelId="{CB2DACE2-A65F-40F5-A066-B482B78F1BF5}">
      <dgm:prSet phldrT="[Texto]"/>
      <dgm:spPr/>
      <dgm:t>
        <a:bodyPr/>
        <a:lstStyle/>
        <a:p>
          <a:r>
            <a:rPr lang="es-ES" b="0" i="0" dirty="0" smtClean="0"/>
            <a:t>Sistema Internacional de Indicadores de Competitividad. Compare el desempeño competitivo del país a nivel internacional.</a:t>
          </a:r>
          <a:endParaRPr lang="es-ES" dirty="0"/>
        </a:p>
      </dgm:t>
    </dgm:pt>
    <dgm:pt modelId="{7BBA2707-FEA1-4C8B-BF4D-8F7ECA7669F4}" type="parTrans" cxnId="{15547F5B-2271-41A5-BDE5-397A6A711328}">
      <dgm:prSet/>
      <dgm:spPr/>
      <dgm:t>
        <a:bodyPr/>
        <a:lstStyle/>
        <a:p>
          <a:endParaRPr lang="es-ES"/>
        </a:p>
      </dgm:t>
    </dgm:pt>
    <dgm:pt modelId="{11C982C7-C5AE-466F-A1D3-048C080C2543}" type="sibTrans" cxnId="{15547F5B-2271-41A5-BDE5-397A6A711328}">
      <dgm:prSet/>
      <dgm:spPr/>
      <dgm:t>
        <a:bodyPr/>
        <a:lstStyle/>
        <a:p>
          <a:endParaRPr lang="es-ES"/>
        </a:p>
      </dgm:t>
    </dgm:pt>
    <dgm:pt modelId="{A75E9FB1-F044-4CC1-A692-490A30150F60}">
      <dgm:prSet phldrT="[Texto]" custT="1"/>
      <dgm:spPr/>
      <dgm:t>
        <a:bodyPr/>
        <a:lstStyle/>
        <a:p>
          <a:r>
            <a:rPr lang="es-CO" sz="1800" dirty="0" smtClean="0"/>
            <a:t>IDC</a:t>
          </a:r>
          <a:endParaRPr lang="es-ES" sz="1800" dirty="0"/>
        </a:p>
      </dgm:t>
    </dgm:pt>
    <dgm:pt modelId="{DBA5DCB9-B3CF-439B-885B-9C780091B0B7}" type="parTrans" cxnId="{2275DBFD-8F5D-4EA0-9401-43DBFDBFEE06}">
      <dgm:prSet/>
      <dgm:spPr/>
      <dgm:t>
        <a:bodyPr/>
        <a:lstStyle/>
        <a:p>
          <a:endParaRPr lang="es-ES"/>
        </a:p>
      </dgm:t>
    </dgm:pt>
    <dgm:pt modelId="{682E53B7-AB86-43DF-9FAE-9AA686EF9A36}" type="sibTrans" cxnId="{2275DBFD-8F5D-4EA0-9401-43DBFDBFEE06}">
      <dgm:prSet/>
      <dgm:spPr/>
      <dgm:t>
        <a:bodyPr/>
        <a:lstStyle/>
        <a:p>
          <a:endParaRPr lang="es-ES"/>
        </a:p>
      </dgm:t>
    </dgm:pt>
    <dgm:pt modelId="{D0E082FD-B700-4277-995B-2C676228F966}">
      <dgm:prSet/>
      <dgm:spPr/>
      <dgm:t>
        <a:bodyPr/>
        <a:lstStyle/>
        <a:p>
          <a:r>
            <a:rPr lang="es-ES" b="0" i="0" dirty="0" smtClean="0"/>
            <a:t>Índice Departamental de Competitividad. Analice el comportamiento de la competitividad del país a nivel departamental.</a:t>
          </a:r>
          <a:endParaRPr lang="es-ES" dirty="0"/>
        </a:p>
      </dgm:t>
    </dgm:pt>
    <dgm:pt modelId="{BE34BC5C-3196-41AA-979A-864C53B9CD39}" type="parTrans" cxnId="{678B1770-2586-41AA-AE5A-981AC508206B}">
      <dgm:prSet/>
      <dgm:spPr/>
      <dgm:t>
        <a:bodyPr/>
        <a:lstStyle/>
        <a:p>
          <a:endParaRPr lang="es-ES"/>
        </a:p>
      </dgm:t>
    </dgm:pt>
    <dgm:pt modelId="{D624FECC-C4FF-4723-ACB5-8E75CCC4BA8A}" type="sibTrans" cxnId="{678B1770-2586-41AA-AE5A-981AC508206B}">
      <dgm:prSet/>
      <dgm:spPr/>
      <dgm:t>
        <a:bodyPr/>
        <a:lstStyle/>
        <a:p>
          <a:endParaRPr lang="es-ES"/>
        </a:p>
      </dgm:t>
    </dgm:pt>
    <dgm:pt modelId="{B3FEB9B4-57DD-4AA5-BC97-E2C5FD2E38AB}" type="pres">
      <dgm:prSet presAssocID="{AAF473AB-6BE4-4C04-861C-4E3F915247D0}" presName="diagram" presStyleCnt="0">
        <dgm:presLayoutVars>
          <dgm:chPref val="1"/>
          <dgm:dir/>
          <dgm:animOne val="branch"/>
          <dgm:animLvl val="lvl"/>
          <dgm:resizeHandles val="exact"/>
        </dgm:presLayoutVars>
      </dgm:prSet>
      <dgm:spPr/>
    </dgm:pt>
    <dgm:pt modelId="{846971B8-ED78-47AE-B28C-069CE00AC099}" type="pres">
      <dgm:prSet presAssocID="{4EE55840-A894-47B9-AF9B-7AEC8145AD20}" presName="root1" presStyleCnt="0"/>
      <dgm:spPr/>
    </dgm:pt>
    <dgm:pt modelId="{6E915C59-9C72-4E9C-BA72-7E9EC5124452}" type="pres">
      <dgm:prSet presAssocID="{4EE55840-A894-47B9-AF9B-7AEC8145AD20}" presName="LevelOneTextNode" presStyleLbl="node0" presStyleIdx="0" presStyleCnt="1" custLinFactNeighborX="188" custLinFactNeighborY="-3104">
        <dgm:presLayoutVars>
          <dgm:chPref val="3"/>
        </dgm:presLayoutVars>
      </dgm:prSet>
      <dgm:spPr/>
      <dgm:t>
        <a:bodyPr/>
        <a:lstStyle/>
        <a:p>
          <a:endParaRPr lang="es-ES"/>
        </a:p>
      </dgm:t>
    </dgm:pt>
    <dgm:pt modelId="{F79A2722-F3D8-489D-B801-F467E0879AF2}" type="pres">
      <dgm:prSet presAssocID="{4EE55840-A894-47B9-AF9B-7AEC8145AD20}" presName="level2hierChild" presStyleCnt="0"/>
      <dgm:spPr/>
    </dgm:pt>
    <dgm:pt modelId="{F32E4F96-9E3D-4F22-84E4-C0E68EEDF1DA}" type="pres">
      <dgm:prSet presAssocID="{DFCD623E-B003-438C-B384-345610CCA182}" presName="conn2-1" presStyleLbl="parChTrans1D2" presStyleIdx="0" presStyleCnt="2"/>
      <dgm:spPr/>
    </dgm:pt>
    <dgm:pt modelId="{705E5DFC-1822-4A70-A4F5-2F938687D189}" type="pres">
      <dgm:prSet presAssocID="{DFCD623E-B003-438C-B384-345610CCA182}" presName="connTx" presStyleLbl="parChTrans1D2" presStyleIdx="0" presStyleCnt="2"/>
      <dgm:spPr/>
    </dgm:pt>
    <dgm:pt modelId="{E14E08B5-A781-4AD8-B968-06497C45C043}" type="pres">
      <dgm:prSet presAssocID="{199B5A9A-60AE-4599-B746-2323FC71036F}" presName="root2" presStyleCnt="0"/>
      <dgm:spPr/>
    </dgm:pt>
    <dgm:pt modelId="{B84EC89C-AF15-4F81-8B46-2758CEB0B131}" type="pres">
      <dgm:prSet presAssocID="{199B5A9A-60AE-4599-B746-2323FC71036F}" presName="LevelTwoTextNode" presStyleLbl="node2" presStyleIdx="0" presStyleCnt="2" custScaleX="71661">
        <dgm:presLayoutVars>
          <dgm:chPref val="3"/>
        </dgm:presLayoutVars>
      </dgm:prSet>
      <dgm:spPr/>
    </dgm:pt>
    <dgm:pt modelId="{2252DF6E-C738-4100-A2B8-87DA3209F939}" type="pres">
      <dgm:prSet presAssocID="{199B5A9A-60AE-4599-B746-2323FC71036F}" presName="level3hierChild" presStyleCnt="0"/>
      <dgm:spPr/>
    </dgm:pt>
    <dgm:pt modelId="{3AF98730-6991-4CBB-9E4D-FC11C48E81E8}" type="pres">
      <dgm:prSet presAssocID="{7BBA2707-FEA1-4C8B-BF4D-8F7ECA7669F4}" presName="conn2-1" presStyleLbl="parChTrans1D3" presStyleIdx="0" presStyleCnt="2"/>
      <dgm:spPr/>
    </dgm:pt>
    <dgm:pt modelId="{B19ECCA1-9FE3-4AAB-8A82-6D973656016A}" type="pres">
      <dgm:prSet presAssocID="{7BBA2707-FEA1-4C8B-BF4D-8F7ECA7669F4}" presName="connTx" presStyleLbl="parChTrans1D3" presStyleIdx="0" presStyleCnt="2"/>
      <dgm:spPr/>
    </dgm:pt>
    <dgm:pt modelId="{3C3C828F-3D9E-4532-86F6-A4925F0820A1}" type="pres">
      <dgm:prSet presAssocID="{CB2DACE2-A65F-40F5-A066-B482B78F1BF5}" presName="root2" presStyleCnt="0"/>
      <dgm:spPr/>
    </dgm:pt>
    <dgm:pt modelId="{8415C479-ECB9-484E-9581-63043841D4DA}" type="pres">
      <dgm:prSet presAssocID="{CB2DACE2-A65F-40F5-A066-B482B78F1BF5}" presName="LevelTwoTextNode" presStyleLbl="node3" presStyleIdx="0" presStyleCnt="2" custScaleX="117245">
        <dgm:presLayoutVars>
          <dgm:chPref val="3"/>
        </dgm:presLayoutVars>
      </dgm:prSet>
      <dgm:spPr/>
      <dgm:t>
        <a:bodyPr/>
        <a:lstStyle/>
        <a:p>
          <a:endParaRPr lang="es-ES"/>
        </a:p>
      </dgm:t>
    </dgm:pt>
    <dgm:pt modelId="{129D74A4-A430-4C38-9353-212A4DBB8E25}" type="pres">
      <dgm:prSet presAssocID="{CB2DACE2-A65F-40F5-A066-B482B78F1BF5}" presName="level3hierChild" presStyleCnt="0"/>
      <dgm:spPr/>
    </dgm:pt>
    <dgm:pt modelId="{6209FA49-2A54-475D-9E0D-239F50B6061E}" type="pres">
      <dgm:prSet presAssocID="{DBA5DCB9-B3CF-439B-885B-9C780091B0B7}" presName="conn2-1" presStyleLbl="parChTrans1D2" presStyleIdx="1" presStyleCnt="2"/>
      <dgm:spPr/>
    </dgm:pt>
    <dgm:pt modelId="{9A45ED2A-C0BA-4015-A198-02FF229EDD18}" type="pres">
      <dgm:prSet presAssocID="{DBA5DCB9-B3CF-439B-885B-9C780091B0B7}" presName="connTx" presStyleLbl="parChTrans1D2" presStyleIdx="1" presStyleCnt="2"/>
      <dgm:spPr/>
    </dgm:pt>
    <dgm:pt modelId="{7F0BA2A0-BDBA-4C74-890C-0E7D9FE8B158}" type="pres">
      <dgm:prSet presAssocID="{A75E9FB1-F044-4CC1-A692-490A30150F60}" presName="root2" presStyleCnt="0"/>
      <dgm:spPr/>
    </dgm:pt>
    <dgm:pt modelId="{A0BEAA65-49FB-434F-BB65-8FFA1344EE8C}" type="pres">
      <dgm:prSet presAssocID="{A75E9FB1-F044-4CC1-A692-490A30150F60}" presName="LevelTwoTextNode" presStyleLbl="node2" presStyleIdx="1" presStyleCnt="2" custScaleX="71661">
        <dgm:presLayoutVars>
          <dgm:chPref val="3"/>
        </dgm:presLayoutVars>
      </dgm:prSet>
      <dgm:spPr/>
    </dgm:pt>
    <dgm:pt modelId="{02F4FE7C-7B2A-42A5-B554-CCE9F05406FD}" type="pres">
      <dgm:prSet presAssocID="{A75E9FB1-F044-4CC1-A692-490A30150F60}" presName="level3hierChild" presStyleCnt="0"/>
      <dgm:spPr/>
    </dgm:pt>
    <dgm:pt modelId="{5EEB9569-C897-4A3A-A3D7-F53B729CFEB4}" type="pres">
      <dgm:prSet presAssocID="{BE34BC5C-3196-41AA-979A-864C53B9CD39}" presName="conn2-1" presStyleLbl="parChTrans1D3" presStyleIdx="1" presStyleCnt="2"/>
      <dgm:spPr/>
    </dgm:pt>
    <dgm:pt modelId="{1364F345-58D2-4C20-9A06-931DB388E7CE}" type="pres">
      <dgm:prSet presAssocID="{BE34BC5C-3196-41AA-979A-864C53B9CD39}" presName="connTx" presStyleLbl="parChTrans1D3" presStyleIdx="1" presStyleCnt="2"/>
      <dgm:spPr/>
    </dgm:pt>
    <dgm:pt modelId="{9AF048E4-9232-4B69-80FE-780C47C4745E}" type="pres">
      <dgm:prSet presAssocID="{D0E082FD-B700-4277-995B-2C676228F966}" presName="root2" presStyleCnt="0"/>
      <dgm:spPr/>
    </dgm:pt>
    <dgm:pt modelId="{93F25614-975C-47B0-BCC0-3C024850678C}" type="pres">
      <dgm:prSet presAssocID="{D0E082FD-B700-4277-995B-2C676228F966}" presName="LevelTwoTextNode" presStyleLbl="node3" presStyleIdx="1" presStyleCnt="2" custScaleX="116598">
        <dgm:presLayoutVars>
          <dgm:chPref val="3"/>
        </dgm:presLayoutVars>
      </dgm:prSet>
      <dgm:spPr/>
    </dgm:pt>
    <dgm:pt modelId="{11B99178-2487-46EC-A762-CA057457245D}" type="pres">
      <dgm:prSet presAssocID="{D0E082FD-B700-4277-995B-2C676228F966}" presName="level3hierChild" presStyleCnt="0"/>
      <dgm:spPr/>
    </dgm:pt>
  </dgm:ptLst>
  <dgm:cxnLst>
    <dgm:cxn modelId="{EEABB2FE-218B-40CB-AEF0-485FB43631AB}" type="presOf" srcId="{A75E9FB1-F044-4CC1-A692-490A30150F60}" destId="{A0BEAA65-49FB-434F-BB65-8FFA1344EE8C}" srcOrd="0" destOrd="0" presId="urn:microsoft.com/office/officeart/2005/8/layout/hierarchy2"/>
    <dgm:cxn modelId="{DC65E67F-5315-495E-A549-1684333EC300}" type="presOf" srcId="{BE34BC5C-3196-41AA-979A-864C53B9CD39}" destId="{1364F345-58D2-4C20-9A06-931DB388E7CE}" srcOrd="1" destOrd="0" presId="urn:microsoft.com/office/officeart/2005/8/layout/hierarchy2"/>
    <dgm:cxn modelId="{958294E6-63F6-482E-8178-573575091E65}" type="presOf" srcId="{DBA5DCB9-B3CF-439B-885B-9C780091B0B7}" destId="{6209FA49-2A54-475D-9E0D-239F50B6061E}" srcOrd="0" destOrd="0" presId="urn:microsoft.com/office/officeart/2005/8/layout/hierarchy2"/>
    <dgm:cxn modelId="{70786E8C-2B03-4A33-AB05-04E4EA661446}" type="presOf" srcId="{AAF473AB-6BE4-4C04-861C-4E3F915247D0}" destId="{B3FEB9B4-57DD-4AA5-BC97-E2C5FD2E38AB}" srcOrd="0" destOrd="0" presId="urn:microsoft.com/office/officeart/2005/8/layout/hierarchy2"/>
    <dgm:cxn modelId="{9482B1B7-99FF-45FE-AE74-E48B43D601C4}" srcId="{4EE55840-A894-47B9-AF9B-7AEC8145AD20}" destId="{199B5A9A-60AE-4599-B746-2323FC71036F}" srcOrd="0" destOrd="0" parTransId="{DFCD623E-B003-438C-B384-345610CCA182}" sibTransId="{2B4A0F42-5159-4D0E-A4F4-FB6C6E9CFC0D}"/>
    <dgm:cxn modelId="{A1D14E73-9D18-4F58-A19B-3E5452D0603D}" type="presOf" srcId="{DBA5DCB9-B3CF-439B-885B-9C780091B0B7}" destId="{9A45ED2A-C0BA-4015-A198-02FF229EDD18}" srcOrd="1" destOrd="0" presId="urn:microsoft.com/office/officeart/2005/8/layout/hierarchy2"/>
    <dgm:cxn modelId="{74689587-A387-4507-8843-7AF483A83DAD}" type="presOf" srcId="{7BBA2707-FEA1-4C8B-BF4D-8F7ECA7669F4}" destId="{B19ECCA1-9FE3-4AAB-8A82-6D973656016A}" srcOrd="1" destOrd="0" presId="urn:microsoft.com/office/officeart/2005/8/layout/hierarchy2"/>
    <dgm:cxn modelId="{15566252-5444-4B70-AEAE-A670A37C7C43}" type="presOf" srcId="{DFCD623E-B003-438C-B384-345610CCA182}" destId="{705E5DFC-1822-4A70-A4F5-2F938687D189}" srcOrd="1" destOrd="0" presId="urn:microsoft.com/office/officeart/2005/8/layout/hierarchy2"/>
    <dgm:cxn modelId="{C5B42E8C-4DC8-4E89-8C47-124C9F150A52}" type="presOf" srcId="{199B5A9A-60AE-4599-B746-2323FC71036F}" destId="{B84EC89C-AF15-4F81-8B46-2758CEB0B131}" srcOrd="0" destOrd="0" presId="urn:microsoft.com/office/officeart/2005/8/layout/hierarchy2"/>
    <dgm:cxn modelId="{EE3FF895-C463-484F-B4D5-622C0C070451}" type="presOf" srcId="{BE34BC5C-3196-41AA-979A-864C53B9CD39}" destId="{5EEB9569-C897-4A3A-A3D7-F53B729CFEB4}" srcOrd="0" destOrd="0" presId="urn:microsoft.com/office/officeart/2005/8/layout/hierarchy2"/>
    <dgm:cxn modelId="{14B3E804-08F7-4E75-83A1-ED3CFC08C7AC}" type="presOf" srcId="{7BBA2707-FEA1-4C8B-BF4D-8F7ECA7669F4}" destId="{3AF98730-6991-4CBB-9E4D-FC11C48E81E8}" srcOrd="0" destOrd="0" presId="urn:microsoft.com/office/officeart/2005/8/layout/hierarchy2"/>
    <dgm:cxn modelId="{06DEC778-4304-448B-8B9A-0A08E6222D75}" srcId="{AAF473AB-6BE4-4C04-861C-4E3F915247D0}" destId="{4EE55840-A894-47B9-AF9B-7AEC8145AD20}" srcOrd="0" destOrd="0" parTransId="{E4B808E9-5826-4D82-9936-5AC3E1457A0B}" sibTransId="{E2C98D20-54E3-4219-93E8-FFAE459EE149}"/>
    <dgm:cxn modelId="{4A9FB9EA-83B5-49D8-8C29-C906BEFC9472}" type="presOf" srcId="{4EE55840-A894-47B9-AF9B-7AEC8145AD20}" destId="{6E915C59-9C72-4E9C-BA72-7E9EC5124452}" srcOrd="0" destOrd="0" presId="urn:microsoft.com/office/officeart/2005/8/layout/hierarchy2"/>
    <dgm:cxn modelId="{678B1770-2586-41AA-AE5A-981AC508206B}" srcId="{A75E9FB1-F044-4CC1-A692-490A30150F60}" destId="{D0E082FD-B700-4277-995B-2C676228F966}" srcOrd="0" destOrd="0" parTransId="{BE34BC5C-3196-41AA-979A-864C53B9CD39}" sibTransId="{D624FECC-C4FF-4723-ACB5-8E75CCC4BA8A}"/>
    <dgm:cxn modelId="{9ADE89FA-F876-45D3-9C0A-2CE558E4D52B}" type="presOf" srcId="{CB2DACE2-A65F-40F5-A066-B482B78F1BF5}" destId="{8415C479-ECB9-484E-9581-63043841D4DA}" srcOrd="0" destOrd="0" presId="urn:microsoft.com/office/officeart/2005/8/layout/hierarchy2"/>
    <dgm:cxn modelId="{D799B73B-174A-496C-B539-C09817D3E385}" type="presOf" srcId="{D0E082FD-B700-4277-995B-2C676228F966}" destId="{93F25614-975C-47B0-BCC0-3C024850678C}" srcOrd="0" destOrd="0" presId="urn:microsoft.com/office/officeart/2005/8/layout/hierarchy2"/>
    <dgm:cxn modelId="{8F9D35A1-C508-47E0-9075-0490A156EDFE}" type="presOf" srcId="{DFCD623E-B003-438C-B384-345610CCA182}" destId="{F32E4F96-9E3D-4F22-84E4-C0E68EEDF1DA}" srcOrd="0" destOrd="0" presId="urn:microsoft.com/office/officeart/2005/8/layout/hierarchy2"/>
    <dgm:cxn modelId="{15547F5B-2271-41A5-BDE5-397A6A711328}" srcId="{199B5A9A-60AE-4599-B746-2323FC71036F}" destId="{CB2DACE2-A65F-40F5-A066-B482B78F1BF5}" srcOrd="0" destOrd="0" parTransId="{7BBA2707-FEA1-4C8B-BF4D-8F7ECA7669F4}" sibTransId="{11C982C7-C5AE-466F-A1D3-048C080C2543}"/>
    <dgm:cxn modelId="{2275DBFD-8F5D-4EA0-9401-43DBFDBFEE06}" srcId="{4EE55840-A894-47B9-AF9B-7AEC8145AD20}" destId="{A75E9FB1-F044-4CC1-A692-490A30150F60}" srcOrd="1" destOrd="0" parTransId="{DBA5DCB9-B3CF-439B-885B-9C780091B0B7}" sibTransId="{682E53B7-AB86-43DF-9FAE-9AA686EF9A36}"/>
    <dgm:cxn modelId="{2A7E9A1B-1A71-407A-9FC5-276D826B1B1A}" type="presParOf" srcId="{B3FEB9B4-57DD-4AA5-BC97-E2C5FD2E38AB}" destId="{846971B8-ED78-47AE-B28C-069CE00AC099}" srcOrd="0" destOrd="0" presId="urn:microsoft.com/office/officeart/2005/8/layout/hierarchy2"/>
    <dgm:cxn modelId="{094FA0C9-7990-4598-B27A-7D9EA3A73090}" type="presParOf" srcId="{846971B8-ED78-47AE-B28C-069CE00AC099}" destId="{6E915C59-9C72-4E9C-BA72-7E9EC5124452}" srcOrd="0" destOrd="0" presId="urn:microsoft.com/office/officeart/2005/8/layout/hierarchy2"/>
    <dgm:cxn modelId="{2B1F667B-65F0-4DA5-AF13-37F594D57063}" type="presParOf" srcId="{846971B8-ED78-47AE-B28C-069CE00AC099}" destId="{F79A2722-F3D8-489D-B801-F467E0879AF2}" srcOrd="1" destOrd="0" presId="urn:microsoft.com/office/officeart/2005/8/layout/hierarchy2"/>
    <dgm:cxn modelId="{9F13A2E6-6133-43F4-A465-538A01C69977}" type="presParOf" srcId="{F79A2722-F3D8-489D-B801-F467E0879AF2}" destId="{F32E4F96-9E3D-4F22-84E4-C0E68EEDF1DA}" srcOrd="0" destOrd="0" presId="urn:microsoft.com/office/officeart/2005/8/layout/hierarchy2"/>
    <dgm:cxn modelId="{A7662A02-C056-4F12-83A3-173054CEC1D3}" type="presParOf" srcId="{F32E4F96-9E3D-4F22-84E4-C0E68EEDF1DA}" destId="{705E5DFC-1822-4A70-A4F5-2F938687D189}" srcOrd="0" destOrd="0" presId="urn:microsoft.com/office/officeart/2005/8/layout/hierarchy2"/>
    <dgm:cxn modelId="{43190837-6AFA-49CB-A884-44C508CFD95E}" type="presParOf" srcId="{F79A2722-F3D8-489D-B801-F467E0879AF2}" destId="{E14E08B5-A781-4AD8-B968-06497C45C043}" srcOrd="1" destOrd="0" presId="urn:microsoft.com/office/officeart/2005/8/layout/hierarchy2"/>
    <dgm:cxn modelId="{BFE99DCB-E5B0-4011-802F-5AAE20D591F8}" type="presParOf" srcId="{E14E08B5-A781-4AD8-B968-06497C45C043}" destId="{B84EC89C-AF15-4F81-8B46-2758CEB0B131}" srcOrd="0" destOrd="0" presId="urn:microsoft.com/office/officeart/2005/8/layout/hierarchy2"/>
    <dgm:cxn modelId="{0D70B55F-981D-432D-AED9-B791C4846A2F}" type="presParOf" srcId="{E14E08B5-A781-4AD8-B968-06497C45C043}" destId="{2252DF6E-C738-4100-A2B8-87DA3209F939}" srcOrd="1" destOrd="0" presId="urn:microsoft.com/office/officeart/2005/8/layout/hierarchy2"/>
    <dgm:cxn modelId="{CE13D50E-31B5-4B53-A516-7AFDC2C769E7}" type="presParOf" srcId="{2252DF6E-C738-4100-A2B8-87DA3209F939}" destId="{3AF98730-6991-4CBB-9E4D-FC11C48E81E8}" srcOrd="0" destOrd="0" presId="urn:microsoft.com/office/officeart/2005/8/layout/hierarchy2"/>
    <dgm:cxn modelId="{C1CAC72D-6FE2-4055-BE79-D06CBAAD199A}" type="presParOf" srcId="{3AF98730-6991-4CBB-9E4D-FC11C48E81E8}" destId="{B19ECCA1-9FE3-4AAB-8A82-6D973656016A}" srcOrd="0" destOrd="0" presId="urn:microsoft.com/office/officeart/2005/8/layout/hierarchy2"/>
    <dgm:cxn modelId="{0EFB9C91-DC89-4C53-89E6-FD16667F4ECE}" type="presParOf" srcId="{2252DF6E-C738-4100-A2B8-87DA3209F939}" destId="{3C3C828F-3D9E-4532-86F6-A4925F0820A1}" srcOrd="1" destOrd="0" presId="urn:microsoft.com/office/officeart/2005/8/layout/hierarchy2"/>
    <dgm:cxn modelId="{AF44B192-E1ED-4EA8-A30D-6C327D94945F}" type="presParOf" srcId="{3C3C828F-3D9E-4532-86F6-A4925F0820A1}" destId="{8415C479-ECB9-484E-9581-63043841D4DA}" srcOrd="0" destOrd="0" presId="urn:microsoft.com/office/officeart/2005/8/layout/hierarchy2"/>
    <dgm:cxn modelId="{4B4ABAAD-5FA6-4D6F-B2CC-E94B5C3D5B94}" type="presParOf" srcId="{3C3C828F-3D9E-4532-86F6-A4925F0820A1}" destId="{129D74A4-A430-4C38-9353-212A4DBB8E25}" srcOrd="1" destOrd="0" presId="urn:microsoft.com/office/officeart/2005/8/layout/hierarchy2"/>
    <dgm:cxn modelId="{EBD37015-F118-4E1C-BAFA-62DB9BE35E9C}" type="presParOf" srcId="{F79A2722-F3D8-489D-B801-F467E0879AF2}" destId="{6209FA49-2A54-475D-9E0D-239F50B6061E}" srcOrd="2" destOrd="0" presId="urn:microsoft.com/office/officeart/2005/8/layout/hierarchy2"/>
    <dgm:cxn modelId="{423859DA-5230-4BBC-8EB0-9E4E65B5C184}" type="presParOf" srcId="{6209FA49-2A54-475D-9E0D-239F50B6061E}" destId="{9A45ED2A-C0BA-4015-A198-02FF229EDD18}" srcOrd="0" destOrd="0" presId="urn:microsoft.com/office/officeart/2005/8/layout/hierarchy2"/>
    <dgm:cxn modelId="{F4A008D9-51CD-4CC9-9CBC-ECDF3F05FE31}" type="presParOf" srcId="{F79A2722-F3D8-489D-B801-F467E0879AF2}" destId="{7F0BA2A0-BDBA-4C74-890C-0E7D9FE8B158}" srcOrd="3" destOrd="0" presId="urn:microsoft.com/office/officeart/2005/8/layout/hierarchy2"/>
    <dgm:cxn modelId="{7207D1B0-8485-4F03-9E4B-429C3F23745A}" type="presParOf" srcId="{7F0BA2A0-BDBA-4C74-890C-0E7D9FE8B158}" destId="{A0BEAA65-49FB-434F-BB65-8FFA1344EE8C}" srcOrd="0" destOrd="0" presId="urn:microsoft.com/office/officeart/2005/8/layout/hierarchy2"/>
    <dgm:cxn modelId="{71F4D91F-780E-444C-B94D-66B57B4A7EAE}" type="presParOf" srcId="{7F0BA2A0-BDBA-4C74-890C-0E7D9FE8B158}" destId="{02F4FE7C-7B2A-42A5-B554-CCE9F05406FD}" srcOrd="1" destOrd="0" presId="urn:microsoft.com/office/officeart/2005/8/layout/hierarchy2"/>
    <dgm:cxn modelId="{9602A79B-1060-4847-BCBA-45CD17EABB63}" type="presParOf" srcId="{02F4FE7C-7B2A-42A5-B554-CCE9F05406FD}" destId="{5EEB9569-C897-4A3A-A3D7-F53B729CFEB4}" srcOrd="0" destOrd="0" presId="urn:microsoft.com/office/officeart/2005/8/layout/hierarchy2"/>
    <dgm:cxn modelId="{56D49315-CD15-4883-8ECA-5EC751D73543}" type="presParOf" srcId="{5EEB9569-C897-4A3A-A3D7-F53B729CFEB4}" destId="{1364F345-58D2-4C20-9A06-931DB388E7CE}" srcOrd="0" destOrd="0" presId="urn:microsoft.com/office/officeart/2005/8/layout/hierarchy2"/>
    <dgm:cxn modelId="{3EEBCDA3-7B79-422D-ACFF-E43A3D290B07}" type="presParOf" srcId="{02F4FE7C-7B2A-42A5-B554-CCE9F05406FD}" destId="{9AF048E4-9232-4B69-80FE-780C47C4745E}" srcOrd="1" destOrd="0" presId="urn:microsoft.com/office/officeart/2005/8/layout/hierarchy2"/>
    <dgm:cxn modelId="{E67790F3-408A-4021-BA3B-00733D9F08FD}" type="presParOf" srcId="{9AF048E4-9232-4B69-80FE-780C47C4745E}" destId="{93F25614-975C-47B0-BCC0-3C024850678C}" srcOrd="0" destOrd="0" presId="urn:microsoft.com/office/officeart/2005/8/layout/hierarchy2"/>
    <dgm:cxn modelId="{EB089465-231F-4998-90C6-C5DDFCEC3A36}" type="presParOf" srcId="{9AF048E4-9232-4B69-80FE-780C47C4745E}" destId="{11B99178-2487-46EC-A762-CA057457245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15C59-9C72-4E9C-BA72-7E9EC5124452}">
      <dsp:nvSpPr>
        <dsp:cNvPr id="0" name=""/>
        <dsp:cNvSpPr/>
      </dsp:nvSpPr>
      <dsp:spPr>
        <a:xfrm>
          <a:off x="5253" y="1248745"/>
          <a:ext cx="2038115" cy="10190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dirty="0" smtClean="0"/>
            <a:t>Indicadores </a:t>
          </a:r>
          <a:endParaRPr lang="es-ES" sz="2000" kern="1200" dirty="0"/>
        </a:p>
      </dsp:txBody>
      <dsp:txXfrm>
        <a:off x="35100" y="1278592"/>
        <a:ext cx="1978421" cy="959363"/>
      </dsp:txXfrm>
    </dsp:sp>
    <dsp:sp modelId="{F32E4F96-9E3D-4F22-84E4-C0E68EEDF1DA}">
      <dsp:nvSpPr>
        <dsp:cNvPr id="0" name=""/>
        <dsp:cNvSpPr/>
      </dsp:nvSpPr>
      <dsp:spPr>
        <a:xfrm rot="19539638">
          <a:off x="1957733" y="1455490"/>
          <a:ext cx="982685" cy="51240"/>
        </a:xfrm>
        <a:custGeom>
          <a:avLst/>
          <a:gdLst/>
          <a:ahLst/>
          <a:cxnLst/>
          <a:rect l="0" t="0" r="0" b="0"/>
          <a:pathLst>
            <a:path>
              <a:moveTo>
                <a:pt x="0" y="25620"/>
              </a:moveTo>
              <a:lnTo>
                <a:pt x="982685" y="256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424509" y="1456543"/>
        <a:ext cx="49134" cy="49134"/>
      </dsp:txXfrm>
    </dsp:sp>
    <dsp:sp modelId="{B84EC89C-AF15-4F81-8B46-2758CEB0B131}">
      <dsp:nvSpPr>
        <dsp:cNvPr id="0" name=""/>
        <dsp:cNvSpPr/>
      </dsp:nvSpPr>
      <dsp:spPr>
        <a:xfrm>
          <a:off x="2854783" y="694418"/>
          <a:ext cx="1460534" cy="101905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kern="1200" dirty="0" smtClean="0"/>
            <a:t>SIICO</a:t>
          </a:r>
          <a:r>
            <a:rPr lang="es-CO" sz="1200" kern="1200" dirty="0" smtClean="0"/>
            <a:t> </a:t>
          </a:r>
          <a:endParaRPr lang="es-ES" sz="1200" kern="1200" dirty="0"/>
        </a:p>
      </dsp:txBody>
      <dsp:txXfrm>
        <a:off x="2884630" y="724265"/>
        <a:ext cx="1400840" cy="959363"/>
      </dsp:txXfrm>
    </dsp:sp>
    <dsp:sp modelId="{3AF98730-6991-4CBB-9E4D-FC11C48E81E8}">
      <dsp:nvSpPr>
        <dsp:cNvPr id="0" name=""/>
        <dsp:cNvSpPr/>
      </dsp:nvSpPr>
      <dsp:spPr>
        <a:xfrm>
          <a:off x="4315317" y="1178327"/>
          <a:ext cx="815246" cy="51240"/>
        </a:xfrm>
        <a:custGeom>
          <a:avLst/>
          <a:gdLst/>
          <a:ahLst/>
          <a:cxnLst/>
          <a:rect l="0" t="0" r="0" b="0"/>
          <a:pathLst>
            <a:path>
              <a:moveTo>
                <a:pt x="0" y="25620"/>
              </a:moveTo>
              <a:lnTo>
                <a:pt x="815246" y="256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702559" y="1183566"/>
        <a:ext cx="40762" cy="40762"/>
      </dsp:txXfrm>
    </dsp:sp>
    <dsp:sp modelId="{8415C479-ECB9-484E-9581-63043841D4DA}">
      <dsp:nvSpPr>
        <dsp:cNvPr id="0" name=""/>
        <dsp:cNvSpPr/>
      </dsp:nvSpPr>
      <dsp:spPr>
        <a:xfrm>
          <a:off x="5130564" y="694418"/>
          <a:ext cx="2389588" cy="101905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b="0" i="0" kern="1200" dirty="0" smtClean="0"/>
            <a:t>Sistema Internacional de Indicadores de Competitividad. Compare el desempeño competitivo del país a nivel internacional.</a:t>
          </a:r>
          <a:endParaRPr lang="es-ES" sz="1300" kern="1200" dirty="0"/>
        </a:p>
      </dsp:txBody>
      <dsp:txXfrm>
        <a:off x="5160411" y="724265"/>
        <a:ext cx="2329894" cy="959363"/>
      </dsp:txXfrm>
    </dsp:sp>
    <dsp:sp modelId="{6209FA49-2A54-475D-9E0D-239F50B6061E}">
      <dsp:nvSpPr>
        <dsp:cNvPr id="0" name=""/>
        <dsp:cNvSpPr/>
      </dsp:nvSpPr>
      <dsp:spPr>
        <a:xfrm rot="2236545">
          <a:off x="1939221" y="2041449"/>
          <a:ext cx="1019711" cy="51240"/>
        </a:xfrm>
        <a:custGeom>
          <a:avLst/>
          <a:gdLst/>
          <a:ahLst/>
          <a:cxnLst/>
          <a:rect l="0" t="0" r="0" b="0"/>
          <a:pathLst>
            <a:path>
              <a:moveTo>
                <a:pt x="0" y="25620"/>
              </a:moveTo>
              <a:lnTo>
                <a:pt x="1019711" y="256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423583" y="2041576"/>
        <a:ext cx="50985" cy="50985"/>
      </dsp:txXfrm>
    </dsp:sp>
    <dsp:sp modelId="{A0BEAA65-49FB-434F-BB65-8FFA1344EE8C}">
      <dsp:nvSpPr>
        <dsp:cNvPr id="0" name=""/>
        <dsp:cNvSpPr/>
      </dsp:nvSpPr>
      <dsp:spPr>
        <a:xfrm>
          <a:off x="2854783" y="1866335"/>
          <a:ext cx="1460534" cy="101905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kern="1200" dirty="0" smtClean="0"/>
            <a:t>IDC</a:t>
          </a:r>
          <a:endParaRPr lang="es-ES" sz="1800" kern="1200" dirty="0"/>
        </a:p>
      </dsp:txBody>
      <dsp:txXfrm>
        <a:off x="2884630" y="1896182"/>
        <a:ext cx="1400840" cy="959363"/>
      </dsp:txXfrm>
    </dsp:sp>
    <dsp:sp modelId="{5EEB9569-C897-4A3A-A3D7-F53B729CFEB4}">
      <dsp:nvSpPr>
        <dsp:cNvPr id="0" name=""/>
        <dsp:cNvSpPr/>
      </dsp:nvSpPr>
      <dsp:spPr>
        <a:xfrm>
          <a:off x="4315317" y="2350244"/>
          <a:ext cx="815246" cy="51240"/>
        </a:xfrm>
        <a:custGeom>
          <a:avLst/>
          <a:gdLst/>
          <a:ahLst/>
          <a:cxnLst/>
          <a:rect l="0" t="0" r="0" b="0"/>
          <a:pathLst>
            <a:path>
              <a:moveTo>
                <a:pt x="0" y="25620"/>
              </a:moveTo>
              <a:lnTo>
                <a:pt x="815246" y="256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702559" y="2355483"/>
        <a:ext cx="40762" cy="40762"/>
      </dsp:txXfrm>
    </dsp:sp>
    <dsp:sp modelId="{93F25614-975C-47B0-BCC0-3C024850678C}">
      <dsp:nvSpPr>
        <dsp:cNvPr id="0" name=""/>
        <dsp:cNvSpPr/>
      </dsp:nvSpPr>
      <dsp:spPr>
        <a:xfrm>
          <a:off x="5130564" y="1866335"/>
          <a:ext cx="2376402" cy="101905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b="0" i="0" kern="1200" dirty="0" smtClean="0"/>
            <a:t>Índice Departamental de Competitividad. Analice el comportamiento de la competitividad del país a nivel departamental.</a:t>
          </a:r>
          <a:endParaRPr lang="es-ES" sz="1300" kern="1200" dirty="0"/>
        </a:p>
      </dsp:txBody>
      <dsp:txXfrm>
        <a:off x="5160411" y="1896182"/>
        <a:ext cx="2316708" cy="9593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B08B580-E727-43B0-B618-0F9D9D669B24}" type="datetimeFigureOut">
              <a:rPr lang="es-ES" smtClean="0"/>
              <a:t>01/10/2016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6E5BE81-D3E4-4850-810A-77B006CC2392}"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B08B580-E727-43B0-B618-0F9D9D669B24}" type="datetimeFigureOut">
              <a:rPr lang="es-ES" smtClean="0"/>
              <a:t>01/10/2016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6E5BE81-D3E4-4850-810A-77B006CC2392}"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B08B580-E727-43B0-B618-0F9D9D669B24}" type="datetimeFigureOut">
              <a:rPr lang="es-ES" smtClean="0"/>
              <a:t>01/10/2016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6E5BE81-D3E4-4850-810A-77B006CC2392}"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B08B580-E727-43B0-B618-0F9D9D669B24}" type="datetimeFigureOut">
              <a:rPr lang="es-ES" smtClean="0"/>
              <a:t>01/10/2016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6E5BE81-D3E4-4850-810A-77B006CC2392}"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7B08B580-E727-43B0-B618-0F9D9D669B24}" type="datetimeFigureOut">
              <a:rPr lang="es-ES" smtClean="0"/>
              <a:t>01/10/2016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6E5BE81-D3E4-4850-810A-77B006CC2392}"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B08B580-E727-43B0-B618-0F9D9D669B24}" type="datetimeFigureOut">
              <a:rPr lang="es-ES" smtClean="0"/>
              <a:t>01/10/2016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6E5BE81-D3E4-4850-810A-77B006CC2392}" type="slidenum">
              <a:rPr lang="es-ES" smtClean="0"/>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B08B580-E727-43B0-B618-0F9D9D669B24}" type="datetimeFigureOut">
              <a:rPr lang="es-ES" smtClean="0"/>
              <a:t>01/10/2016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6E5BE81-D3E4-4850-810A-77B006CC2392}"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B08B580-E727-43B0-B618-0F9D9D669B24}" type="datetimeFigureOut">
              <a:rPr lang="es-ES" smtClean="0"/>
              <a:t>01/10/2016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6E5BE81-D3E4-4850-810A-77B006CC2392}"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8B580-E727-43B0-B618-0F9D9D669B24}" type="datetimeFigureOut">
              <a:rPr lang="es-ES" smtClean="0"/>
              <a:t>01/10/2016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6E5BE81-D3E4-4850-810A-77B006CC2392}"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7B08B580-E727-43B0-B618-0F9D9D669B24}" type="datetimeFigureOut">
              <a:rPr lang="es-ES" smtClean="0"/>
              <a:t>01/10/2016</a:t>
            </a:fld>
            <a:endParaRPr lang="es-E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E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6E5BE81-D3E4-4850-810A-77B006CC2392}"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B08B580-E727-43B0-B618-0F9D9D669B24}" type="datetimeFigureOut">
              <a:rPr lang="es-ES" smtClean="0"/>
              <a:t>01/10/2016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6E5BE81-D3E4-4850-810A-77B006CC2392}"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7B08B580-E727-43B0-B618-0F9D9D669B24}" type="datetimeFigureOut">
              <a:rPr lang="es-ES" smtClean="0"/>
              <a:t>01/10/2016</a:t>
            </a:fld>
            <a:endParaRPr lang="es-E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E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6E5BE81-D3E4-4850-810A-77B006CC2392}"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compite.com.c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ES" dirty="0" smtClean="0"/>
              <a:t>CONSEJO PRIVADO DE COMPETITIVIDAD</a:t>
            </a:r>
            <a:endParaRPr lang="es-ES" dirty="0"/>
          </a:p>
        </p:txBody>
      </p:sp>
      <p:sp>
        <p:nvSpPr>
          <p:cNvPr id="3" name="2 Subtítulo"/>
          <p:cNvSpPr>
            <a:spLocks noGrp="1"/>
          </p:cNvSpPr>
          <p:nvPr>
            <p:ph type="subTitle" idx="1"/>
          </p:nvPr>
        </p:nvSpPr>
        <p:spPr/>
        <p:txBody>
          <a:bodyPr/>
          <a:lstStyle/>
          <a:p>
            <a:r>
              <a:rPr lang="es-ES" dirty="0" smtClean="0"/>
              <a:t>Competitividad Internacional</a:t>
            </a:r>
            <a:endParaRPr lang="es-ES" dirty="0"/>
          </a:p>
        </p:txBody>
      </p:sp>
    </p:spTree>
    <p:extLst>
      <p:ext uri="{BB962C8B-B14F-4D97-AF65-F5344CB8AC3E}">
        <p14:creationId xmlns:p14="http://schemas.microsoft.com/office/powerpoint/2010/main" val="716195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a:xfrm>
            <a:off x="395536" y="1100628"/>
            <a:ext cx="7948364" cy="4920660"/>
          </a:xfrm>
        </p:spPr>
        <p:txBody>
          <a:bodyPr/>
          <a:lstStyle/>
          <a:p>
            <a:pPr algn="just"/>
            <a:r>
              <a:rPr lang="es-ES" dirty="0" smtClean="0"/>
              <a:t>	</a:t>
            </a:r>
            <a:r>
              <a:rPr lang="es-ES" sz="2000" b="0" dirty="0" smtClean="0"/>
              <a:t>Desde </a:t>
            </a:r>
            <a:r>
              <a:rPr lang="es-ES" sz="2000" b="0" dirty="0"/>
              <a:t>la creación en 2006 del Sistema Nacional de Competitividad –hoy denominado Sistema Nacional de Competitividad, Ciencia, Tecnología e Innovación (</a:t>
            </a:r>
            <a:r>
              <a:rPr lang="es-ES" sz="2000" b="0" dirty="0" err="1"/>
              <a:t>SNCCTeI</a:t>
            </a:r>
            <a:r>
              <a:rPr lang="es-ES" sz="2000" b="0" dirty="0"/>
              <a:t>)1 –, el país ha tenido avances en algunos de los principales rankings de competitividad a nivel global. En el Índice Global de Competitividad (IGC) del Foro Económico Mundial (WEF, por su sigla en inglés), Colombia pasó de ocupar el puesto 63 entre 122 países en 2006, a ocupar el puesto 61 entre 140 economías en 2015. En el ranking del Doing Business del Banco Mundial, el país pasó de ocupar el puesto 79 en 2006, al puesto 34 en 20142 . No obstante, en el Anuario de Competitividad Mundial del </a:t>
            </a:r>
            <a:r>
              <a:rPr lang="es-ES" sz="2000" b="0" dirty="0" err="1"/>
              <a:t>Institute</a:t>
            </a:r>
            <a:r>
              <a:rPr lang="es-ES" sz="2000" b="0" dirty="0"/>
              <a:t> </a:t>
            </a:r>
            <a:r>
              <a:rPr lang="es-ES" sz="2000" b="0" dirty="0" err="1"/>
              <a:t>for</a:t>
            </a:r>
            <a:r>
              <a:rPr lang="es-ES" sz="2000" b="0" dirty="0"/>
              <a:t> Management </a:t>
            </a:r>
            <a:r>
              <a:rPr lang="es-ES" sz="2000" b="0" dirty="0" err="1"/>
              <a:t>Development</a:t>
            </a:r>
            <a:r>
              <a:rPr lang="es-ES" sz="2000" b="0" dirty="0"/>
              <a:t> (IMD), el país retrocedió, al pasar del puesto 40 en 2006, al puesto 51 en 2015 entre 61 países </a:t>
            </a:r>
          </a:p>
        </p:txBody>
      </p:sp>
    </p:spTree>
    <p:extLst>
      <p:ext uri="{BB962C8B-B14F-4D97-AF65-F5344CB8AC3E}">
        <p14:creationId xmlns:p14="http://schemas.microsoft.com/office/powerpoint/2010/main" val="3206954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stretch>
            <a:fillRect/>
          </a:stretch>
        </p:blipFill>
        <p:spPr>
          <a:xfrm>
            <a:off x="328099" y="1700808"/>
            <a:ext cx="8348357" cy="3168352"/>
          </a:xfrm>
          <a:prstGeom prst="rect">
            <a:avLst/>
          </a:prstGeom>
        </p:spPr>
      </p:pic>
    </p:spTree>
    <p:extLst>
      <p:ext uri="{BB962C8B-B14F-4D97-AF65-F5344CB8AC3E}">
        <p14:creationId xmlns:p14="http://schemas.microsoft.com/office/powerpoint/2010/main" val="1449784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703424979"/>
              </p:ext>
            </p:extLst>
          </p:nvPr>
        </p:nvGraphicFramePr>
        <p:xfrm>
          <a:off x="822325" y="1100138"/>
          <a:ext cx="7521575" cy="357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4301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822325" y="1319884"/>
            <a:ext cx="7521575" cy="3140320"/>
          </a:xfrm>
          <a:prstGeom prst="rect">
            <a:avLst/>
          </a:prstGeom>
        </p:spPr>
      </p:pic>
    </p:spTree>
    <p:extLst>
      <p:ext uri="{BB962C8B-B14F-4D97-AF65-F5344CB8AC3E}">
        <p14:creationId xmlns:p14="http://schemas.microsoft.com/office/powerpoint/2010/main" val="1321015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p:cNvPicPr>
            <a:picLocks noChangeAspect="1"/>
          </p:cNvPicPr>
          <p:nvPr/>
        </p:nvPicPr>
        <p:blipFill>
          <a:blip r:embed="rId2"/>
          <a:stretch>
            <a:fillRect/>
          </a:stretch>
        </p:blipFill>
        <p:spPr>
          <a:xfrm>
            <a:off x="-233363" y="461962"/>
            <a:ext cx="9610725" cy="5934075"/>
          </a:xfrm>
          <a:prstGeom prst="rect">
            <a:avLst/>
          </a:prstGeom>
        </p:spPr>
      </p:pic>
    </p:spTree>
    <p:extLst>
      <p:ext uri="{BB962C8B-B14F-4D97-AF65-F5344CB8AC3E}">
        <p14:creationId xmlns:p14="http://schemas.microsoft.com/office/powerpoint/2010/main" val="843881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stretch>
            <a:fillRect/>
          </a:stretch>
        </p:blipFill>
        <p:spPr>
          <a:xfrm>
            <a:off x="1115616" y="836712"/>
            <a:ext cx="6438992" cy="4802654"/>
          </a:xfrm>
          <a:prstGeom prst="rect">
            <a:avLst/>
          </a:prstGeom>
        </p:spPr>
      </p:pic>
    </p:spTree>
    <p:extLst>
      <p:ext uri="{BB962C8B-B14F-4D97-AF65-F5344CB8AC3E}">
        <p14:creationId xmlns:p14="http://schemas.microsoft.com/office/powerpoint/2010/main" val="4108303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stretch>
            <a:fillRect/>
          </a:stretch>
        </p:blipFill>
        <p:spPr>
          <a:xfrm>
            <a:off x="611560" y="1844824"/>
            <a:ext cx="8343901" cy="2517610"/>
          </a:xfrm>
          <a:prstGeom prst="rect">
            <a:avLst/>
          </a:prstGeom>
        </p:spPr>
      </p:pic>
    </p:spTree>
    <p:extLst>
      <p:ext uri="{BB962C8B-B14F-4D97-AF65-F5344CB8AC3E}">
        <p14:creationId xmlns:p14="http://schemas.microsoft.com/office/powerpoint/2010/main" val="3043130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stretch>
            <a:fillRect/>
          </a:stretch>
        </p:blipFill>
        <p:spPr>
          <a:xfrm>
            <a:off x="822325" y="1656949"/>
            <a:ext cx="7521575" cy="2466190"/>
          </a:xfrm>
          <a:prstGeom prst="rect">
            <a:avLst/>
          </a:prstGeom>
        </p:spPr>
      </p:pic>
    </p:spTree>
    <p:extLst>
      <p:ext uri="{BB962C8B-B14F-4D97-AF65-F5344CB8AC3E}">
        <p14:creationId xmlns:p14="http://schemas.microsoft.com/office/powerpoint/2010/main" val="1633988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stretch>
            <a:fillRect/>
          </a:stretch>
        </p:blipFill>
        <p:spPr>
          <a:xfrm>
            <a:off x="822325" y="1889740"/>
            <a:ext cx="7521575" cy="2000608"/>
          </a:xfrm>
          <a:prstGeom prst="rect">
            <a:avLst/>
          </a:prstGeom>
        </p:spPr>
      </p:pic>
    </p:spTree>
    <p:extLst>
      <p:ext uri="{BB962C8B-B14F-4D97-AF65-F5344CB8AC3E}">
        <p14:creationId xmlns:p14="http://schemas.microsoft.com/office/powerpoint/2010/main" val="1226648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stretch>
            <a:fillRect/>
          </a:stretch>
        </p:blipFill>
        <p:spPr>
          <a:xfrm>
            <a:off x="822325" y="1895882"/>
            <a:ext cx="7521575" cy="2037173"/>
          </a:xfrm>
          <a:prstGeom prst="rect">
            <a:avLst/>
          </a:prstGeom>
        </p:spPr>
      </p:pic>
    </p:spTree>
    <p:extLst>
      <p:ext uri="{BB962C8B-B14F-4D97-AF65-F5344CB8AC3E}">
        <p14:creationId xmlns:p14="http://schemas.microsoft.com/office/powerpoint/2010/main" val="3169602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CPC</a:t>
            </a:r>
            <a:endParaRPr lang="es-ES" dirty="0"/>
          </a:p>
        </p:txBody>
      </p:sp>
      <p:sp>
        <p:nvSpPr>
          <p:cNvPr id="3" name="2 Marcador de contenido"/>
          <p:cNvSpPr>
            <a:spLocks noGrp="1"/>
          </p:cNvSpPr>
          <p:nvPr>
            <p:ph idx="1"/>
          </p:nvPr>
        </p:nvSpPr>
        <p:spPr/>
        <p:txBody>
          <a:bodyPr>
            <a:normAutofit lnSpcReduction="10000"/>
          </a:bodyPr>
          <a:lstStyle/>
          <a:p>
            <a:pPr algn="just"/>
            <a:r>
              <a:rPr lang="es-ES" sz="2000" dirty="0"/>
              <a:t>El Consejo Privado de Competitividad (CPC) es una Organización sin ánimo de lucro cuyo objeto es contribuir de manera directa en la articulación de estrategias, que en el corto, mediano y largo plazo, permitan lograr mejoras significativas en el nivel de competitividad de Colombia.</a:t>
            </a:r>
          </a:p>
          <a:p>
            <a:pPr algn="just"/>
            <a:r>
              <a:rPr lang="es-ES" sz="2000" dirty="0"/>
              <a:t>El CPC sirve como ser articulador e interlocutor entre el sector público, el sector privado, la academia y otras organizaciones interesadas en la promoción de la competitividad y las políticas públicas relacionadas.</a:t>
            </a:r>
          </a:p>
          <a:p>
            <a:pPr algn="just"/>
            <a:r>
              <a:rPr lang="es-ES" sz="2000" dirty="0"/>
              <a:t>El CPC lidera y participa en procesos de gran impacto en la agenda económica y social del país.</a:t>
            </a:r>
          </a:p>
          <a:p>
            <a:endParaRPr lang="es-ES" dirty="0"/>
          </a:p>
        </p:txBody>
      </p:sp>
    </p:spTree>
    <p:extLst>
      <p:ext uri="{BB962C8B-B14F-4D97-AF65-F5344CB8AC3E}">
        <p14:creationId xmlns:p14="http://schemas.microsoft.com/office/powerpoint/2010/main" val="3687808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1829" y="3031272"/>
            <a:ext cx="4966210" cy="421838"/>
          </a:xfrm>
        </p:spPr>
        <p:txBody>
          <a:bodyPr/>
          <a:lstStyle/>
          <a:p>
            <a:endParaRPr lang="es-ES" dirty="0"/>
          </a:p>
        </p:txBody>
      </p:sp>
      <p:pic>
        <p:nvPicPr>
          <p:cNvPr id="1026" name="Picture 2" descr="port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7909456" cy="2929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684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9552" y="404664"/>
            <a:ext cx="8136904" cy="4227921"/>
          </a:xfrm>
        </p:spPr>
        <p:txBody>
          <a:bodyPr>
            <a:noAutofit/>
          </a:bodyPr>
          <a:lstStyle/>
          <a:p>
            <a:pPr algn="just"/>
            <a:r>
              <a:rPr lang="es-ES" sz="1800" b="0" dirty="0" smtClean="0"/>
              <a:t>	El </a:t>
            </a:r>
            <a:r>
              <a:rPr lang="es-ES" sz="1800" b="0" dirty="0"/>
              <a:t>Foro Económico Mundial (FEM) lanza hoy su Reporte Global de </a:t>
            </a:r>
            <a:r>
              <a:rPr lang="es-ES" sz="1800" b="0" dirty="0" smtClean="0"/>
              <a:t>Competitividad 2016-2017</a:t>
            </a:r>
            <a:r>
              <a:rPr lang="es-ES" sz="1800" b="0" dirty="0"/>
              <a:t>. En éste, Colombia aparece en el puesto 61 entre 138 países, la misma posición que el año anterior. A nivel latinoamericano, el país continúa </a:t>
            </a:r>
            <a:r>
              <a:rPr lang="es-ES" sz="1800" b="0" dirty="0" smtClean="0"/>
              <a:t>ocupando </a:t>
            </a:r>
            <a:r>
              <a:rPr lang="es-ES" sz="1800" b="0" dirty="0"/>
              <a:t>la quinta casilla por debajo de Chile, Panamá, México y Costa Rica</a:t>
            </a:r>
            <a:r>
              <a:rPr lang="es-ES" sz="1800" b="0" dirty="0" smtClean="0"/>
              <a:t>.</a:t>
            </a:r>
          </a:p>
          <a:p>
            <a:pPr algn="just"/>
            <a:endParaRPr lang="es-CO" sz="1800" b="0" dirty="0"/>
          </a:p>
          <a:p>
            <a:pPr algn="just"/>
            <a:r>
              <a:rPr lang="es-ES" sz="1800" b="0" dirty="0" smtClean="0"/>
              <a:t>	La </a:t>
            </a:r>
            <a:r>
              <a:rPr lang="es-ES" sz="1800" b="0" dirty="0"/>
              <a:t>estabilidad en el ranking de competitividad del FEM es el resultado de mejoras leves en algunos aspectos, y de un deterioro marcado en otros. Por un lado, el país mejoró su posición en seis de los 12 pilares que mide el Reporte, incluyendo los de Instituciones, Salud y Educación Primaria, Eficiencia del Mercado de Bienes y del Mercado Laboral, Preparación Tecnológica y Tamaño del Mercado (Gráfico 1). Estos avances son importantes pues durante varios años Colombia ha estado rezagado en estos factores. Aún más, de no ser por la introducción de un nuevo país –Brunei– por encima de Colombia, habríamos subido a la posición 60 frente a los países que fueron medidos el año anterior.</a:t>
            </a:r>
            <a:endParaRPr lang="es-ES" sz="1800" dirty="0"/>
          </a:p>
        </p:txBody>
      </p:sp>
    </p:spTree>
    <p:extLst>
      <p:ext uri="{BB962C8B-B14F-4D97-AF65-F5344CB8AC3E}">
        <p14:creationId xmlns:p14="http://schemas.microsoft.com/office/powerpoint/2010/main" val="2090063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121010" y="2431"/>
            <a:ext cx="709681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rgbClr val="666666"/>
                </a:solidFill>
                <a:effectLst/>
                <a:latin typeface="Roboto"/>
              </a:rPr>
              <a:t>Gráfico 1. Resultados 2016 del Ranking de Competitividad del FEM</a:t>
            </a:r>
            <a:endParaRPr kumimoji="0" lang="es-ES" altLang="es-ES"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rgbClr val="666666"/>
                </a:solidFill>
                <a:effectLst/>
                <a:latin typeface="Roboto"/>
              </a:rPr>
              <a:t>  </a:t>
            </a:r>
            <a:endParaRPr kumimoji="0" lang="es-ES" altLang="es-ES"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rgbClr val="666666"/>
                </a:solidFill>
                <a:effectLst/>
                <a:latin typeface="Roboto"/>
              </a:rPr>
              <a:t>Fuente: Foro Económico Mundial.</a:t>
            </a:r>
          </a:p>
        </p:txBody>
      </p:sp>
      <p:pic>
        <p:nvPicPr>
          <p:cNvPr id="3074" name="Picture 2" descr="grafic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690" y="1268760"/>
            <a:ext cx="8533456" cy="449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012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7544" y="332656"/>
            <a:ext cx="7876356" cy="4824536"/>
          </a:xfrm>
        </p:spPr>
        <p:txBody>
          <a:bodyPr>
            <a:normAutofit lnSpcReduction="10000"/>
          </a:bodyPr>
          <a:lstStyle/>
          <a:p>
            <a:pPr algn="just"/>
            <a:r>
              <a:rPr lang="es-ES" b="0" dirty="0" smtClean="0"/>
              <a:t>	A </a:t>
            </a:r>
            <a:r>
              <a:rPr lang="es-ES" b="0" dirty="0"/>
              <a:t>pesar de estas noticias positivas, el país sufrió un retroceso en dos pilares que resultan esenciales para las empresas. Por un lado, Colombia bajó del puesto 76 al 79 en el pilar de Innovación y, más preocupante aún, se desplomó de la posición 32 a la 53 en su Ambiente Macroeconómico. Esta caída se explica sobre todo por la expansión del déficit fiscal del Gobierno nacional en 2015, y el aumento de la inflación que el país sufrió en 2016. Ambos hechos han creado incertidumbre en el ambiente de negocios, y su corrección es esencial para no perder el camino ganado en otros terrenos.</a:t>
            </a:r>
          </a:p>
          <a:p>
            <a:pPr algn="just"/>
            <a:r>
              <a:rPr lang="es-ES" dirty="0"/>
              <a:t>Balance de la década: 2007 a 2016</a:t>
            </a:r>
            <a:endParaRPr lang="es-ES" b="0" dirty="0"/>
          </a:p>
          <a:p>
            <a:pPr algn="just"/>
            <a:r>
              <a:rPr lang="es-ES" b="0" dirty="0" smtClean="0"/>
              <a:t>	Más </a:t>
            </a:r>
            <a:r>
              <a:rPr lang="es-ES" b="0" dirty="0"/>
              <a:t>allá de entender los cambios del último año, el Reporte del FEM es útil para hacer seguimiento a los avances de mediano plazo del país. En 2006, Colombia creó su Sistema Nacional de Competitividad y estableció una visión para el año 2032, en la cual proponía que para entonces Colombia sería “el tercer país más competitivo de América Latina, con un nivel de ingreso per cápita equivalente al de un país de ingresos medio altos”.</a:t>
            </a:r>
            <a:br>
              <a:rPr lang="es-ES" b="0" dirty="0"/>
            </a:br>
            <a:r>
              <a:rPr lang="es-ES" b="0" dirty="0"/>
              <a:t>Tras una década, Colombia ha dado pasos en la dirección correcta en el desarrollo de su mercado financiero, en el despliegue de una mayor capacidad tecnológica y en reformas macroeconómicas como la regla fiscal que, más allá de la coyuntura actual, han logrado una estabilidad macro que resalta en el mundo (Gráfico 2).</a:t>
            </a:r>
          </a:p>
          <a:p>
            <a:pPr algn="just"/>
            <a:endParaRPr lang="es-ES" dirty="0"/>
          </a:p>
        </p:txBody>
      </p:sp>
    </p:spTree>
    <p:extLst>
      <p:ext uri="{BB962C8B-B14F-4D97-AF65-F5344CB8AC3E}">
        <p14:creationId xmlns:p14="http://schemas.microsoft.com/office/powerpoint/2010/main" val="2192127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28662" y="1577300"/>
            <a:ext cx="7315200" cy="3579849"/>
          </a:xfrm>
        </p:spPr>
        <p:txBody>
          <a:bodyPr/>
          <a:lstStyle/>
          <a:p>
            <a:endParaRPr lang="es-ES" dirty="0"/>
          </a:p>
        </p:txBody>
      </p:sp>
      <p:sp>
        <p:nvSpPr>
          <p:cNvPr id="4" name="Rectangle 1"/>
          <p:cNvSpPr>
            <a:spLocks noChangeArrowheads="1"/>
          </p:cNvSpPr>
          <p:nvPr/>
        </p:nvSpPr>
        <p:spPr bwMode="auto">
          <a:xfrm>
            <a:off x="-49898" y="476672"/>
            <a:ext cx="88938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smtClean="0">
                <a:ln>
                  <a:noFill/>
                </a:ln>
                <a:solidFill>
                  <a:srgbClr val="666666"/>
                </a:solidFill>
                <a:effectLst/>
                <a:latin typeface="Roboto"/>
              </a:rPr>
              <a:t>Gráfico 2.</a:t>
            </a:r>
            <a:endParaRPr kumimoji="0" lang="es-ES" altLang="es-ES" sz="800" b="0" i="0" u="none" strike="noStrike" cap="none" normalizeH="0" baseline="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smtClean="0">
                <a:ln>
                  <a:noFill/>
                </a:ln>
                <a:solidFill>
                  <a:srgbClr val="666666"/>
                </a:solidFill>
                <a:effectLst/>
                <a:latin typeface="Roboto"/>
              </a:rPr>
              <a:t>  </a:t>
            </a:r>
            <a:endParaRPr kumimoji="0" lang="es-ES" altLang="es-ES" sz="31800" b="0" i="0" u="none" strike="noStrike" cap="none" normalizeH="0" baseline="0" smtClean="0">
              <a:ln>
                <a:noFill/>
              </a:ln>
              <a:solidFill>
                <a:srgbClr val="666666"/>
              </a:solidFill>
              <a:effectLst/>
              <a:latin typeface="Roboto"/>
            </a:endParaRPr>
          </a:p>
        </p:txBody>
      </p:sp>
      <p:pic>
        <p:nvPicPr>
          <p:cNvPr id="2050" name="Picture 2" descr="grafic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672"/>
            <a:ext cx="9144000" cy="5057775"/>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728662" y="5534447"/>
            <a:ext cx="8307834" cy="369332"/>
          </a:xfrm>
          <a:prstGeom prst="rect">
            <a:avLst/>
          </a:prstGeom>
        </p:spPr>
        <p:txBody>
          <a:bodyPr wrap="square">
            <a:spAutoFit/>
          </a:bodyPr>
          <a:lstStyle/>
          <a:p>
            <a:r>
              <a:rPr lang="es-ES" dirty="0">
                <a:solidFill>
                  <a:srgbClr val="666666"/>
                </a:solidFill>
                <a:latin typeface="Roboto"/>
              </a:rPr>
              <a:t>Fuente: Foro Económico Mundial mediciones 2007-2008 y 2016-2017.</a:t>
            </a:r>
            <a:endParaRPr lang="es-ES" dirty="0"/>
          </a:p>
        </p:txBody>
      </p:sp>
    </p:spTree>
    <p:extLst>
      <p:ext uri="{BB962C8B-B14F-4D97-AF65-F5344CB8AC3E}">
        <p14:creationId xmlns:p14="http://schemas.microsoft.com/office/powerpoint/2010/main" val="3814000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a:xfrm>
            <a:off x="251520" y="1100628"/>
            <a:ext cx="8092380" cy="4272588"/>
          </a:xfrm>
        </p:spPr>
        <p:txBody>
          <a:bodyPr>
            <a:normAutofit/>
          </a:bodyPr>
          <a:lstStyle/>
          <a:p>
            <a:pPr algn="just"/>
            <a:r>
              <a:rPr lang="es-ES" sz="1800" b="0" dirty="0" smtClean="0"/>
              <a:t>	Sin </a:t>
            </a:r>
            <a:r>
              <a:rPr lang="es-ES" sz="1800" b="0" dirty="0"/>
              <a:t>embargo, Colombia no ha superado la quinta posición en América Latina y es claro que el país no ha tenido una evolución suficientemente satisfactoria en términos globales. A pesar de la existencia de diagnósticos y recomendaciones precisas sobre cómo avanzar en varias áreas de política pública –incluidas las recomendaciones del mismo Consejo Privado de Competitividad–, en muchos de los casos esto no se ha traducido en acciones contundentes, y por eso la visión definida en 2006 parece igual de distante que cuando fue planteada.</a:t>
            </a:r>
          </a:p>
          <a:p>
            <a:pPr algn="just"/>
            <a:r>
              <a:rPr lang="es-ES" sz="1800" b="0" dirty="0" smtClean="0"/>
              <a:t>	Cuando </a:t>
            </a:r>
            <a:r>
              <a:rPr lang="es-ES" sz="1800" b="0" dirty="0"/>
              <a:t>se analizan los factores que han impedido que Colombia esté mejor posicionada, sale a relucir una dramática realidad: el país ha visto deterioradas sus condiciones institucionales, la eficiencia del mercado de bienes y la capacidad de brindar una mejor salud y educación (Ver gráfico 2), todas estas condiciones esenciales para competir en un mundo globalizado.</a:t>
            </a:r>
          </a:p>
          <a:p>
            <a:pPr algn="just"/>
            <a:endParaRPr lang="es-ES" sz="1800" dirty="0"/>
          </a:p>
        </p:txBody>
      </p:sp>
    </p:spTree>
    <p:extLst>
      <p:ext uri="{BB962C8B-B14F-4D97-AF65-F5344CB8AC3E}">
        <p14:creationId xmlns:p14="http://schemas.microsoft.com/office/powerpoint/2010/main" val="2078292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7544" y="692696"/>
            <a:ext cx="7876356" cy="5832648"/>
          </a:xfrm>
        </p:spPr>
        <p:txBody>
          <a:bodyPr>
            <a:normAutofit/>
          </a:bodyPr>
          <a:lstStyle/>
          <a:p>
            <a:pPr algn="just"/>
            <a:r>
              <a:rPr lang="es-ES" sz="1800" b="0" dirty="0"/>
              <a:t>En materia institucional, Colombia pasó de la posición 79 a la 112 en la última década, quedando a la altura de países como Nigeria o Pakistán. Factores como la corrupción, la falta de independencia judicial, la carga regulatoria, el crimen organizado y el terrorismo, explican este resultado.</a:t>
            </a:r>
          </a:p>
          <a:p>
            <a:pPr algn="just"/>
            <a:r>
              <a:rPr lang="es-ES" sz="1800" b="0" dirty="0"/>
              <a:t>En cuanto a la eficiencia de los mercados, el país pasó del puesto 64 al 90 en los últimos diez años. Esto es una consecuencia directa de factores como la estructura tributaria –en donde las altas tasas efectivas de tributación desincentivan la inversión–, y las barreras a la libre competencia.</a:t>
            </a:r>
          </a:p>
          <a:p>
            <a:pPr algn="just"/>
            <a:r>
              <a:rPr lang="es-ES" sz="1800" b="0" dirty="0"/>
              <a:t>Finalmente, en el pilar de salud y educación primaria, entre 2007 y 2016 Colombia pasó del puesto 64 al 90. El impacto de enfermedades como la tuberculosis y el VIH, la mortalidad infantil, y las bajas tasas de cobertura y calidad del sistema educativo son el principal cuello de botella.</a:t>
            </a:r>
          </a:p>
          <a:p>
            <a:pPr algn="just"/>
            <a:endParaRPr lang="es-ES" sz="1800" dirty="0"/>
          </a:p>
        </p:txBody>
      </p:sp>
    </p:spTree>
    <p:extLst>
      <p:ext uri="{BB962C8B-B14F-4D97-AF65-F5344CB8AC3E}">
        <p14:creationId xmlns:p14="http://schemas.microsoft.com/office/powerpoint/2010/main" val="3330535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1143000"/>
          </a:xfrm>
        </p:spPr>
        <p:txBody>
          <a:bodyPr>
            <a:normAutofit fontScale="90000"/>
          </a:bodyPr>
          <a:lstStyle/>
          <a:p>
            <a:r>
              <a:rPr lang="es-ES" sz="5300" b="1" dirty="0" smtClean="0"/>
              <a:t>Misión</a:t>
            </a:r>
            <a:r>
              <a:rPr lang="es-ES" dirty="0" smtClean="0"/>
              <a:t/>
            </a:r>
            <a:br>
              <a:rPr lang="es-ES" dirty="0" smtClean="0"/>
            </a:br>
            <a:endParaRPr lang="es-ES" dirty="0"/>
          </a:p>
        </p:txBody>
      </p:sp>
      <p:sp>
        <p:nvSpPr>
          <p:cNvPr id="3" name="2 Marcador de contenido"/>
          <p:cNvSpPr>
            <a:spLocks noGrp="1"/>
          </p:cNvSpPr>
          <p:nvPr>
            <p:ph idx="1"/>
          </p:nvPr>
        </p:nvSpPr>
        <p:spPr>
          <a:xfrm>
            <a:off x="457200" y="1268760"/>
            <a:ext cx="8229600" cy="4857403"/>
          </a:xfrm>
        </p:spPr>
        <p:txBody>
          <a:bodyPr>
            <a:normAutofit/>
          </a:bodyPr>
          <a:lstStyle/>
          <a:p>
            <a:pPr marL="0" indent="0" algn="just">
              <a:buNone/>
            </a:pPr>
            <a:endParaRPr lang="es-ES" dirty="0"/>
          </a:p>
          <a:p>
            <a:pPr algn="just"/>
            <a:r>
              <a:rPr lang="es-ES" dirty="0" smtClean="0"/>
              <a:t>      </a:t>
            </a:r>
            <a:r>
              <a:rPr lang="es-ES" sz="2000" dirty="0" smtClean="0"/>
              <a:t>Contribuir</a:t>
            </a:r>
            <a:r>
              <a:rPr lang="es-ES" sz="2000" dirty="0"/>
              <a:t>, con una perspectiva de largo plazo de sector privado, a mejorar significativamente la competitividad del país mediante la promoción, el diseño y la formulación de políticas públicas en un marco de alianzas público-privadas, que involucren al gobierno, las empresas, las universidades, los gremios y otras organizaciones de la sociedad, y que contribuyan a aumentar el nivel de riqueza y el bienestar de la población.</a:t>
            </a:r>
          </a:p>
          <a:p>
            <a:endParaRPr lang="es-ES" sz="2000" dirty="0"/>
          </a:p>
        </p:txBody>
      </p:sp>
    </p:spTree>
    <p:extLst>
      <p:ext uri="{BB962C8B-B14F-4D97-AF65-F5344CB8AC3E}">
        <p14:creationId xmlns:p14="http://schemas.microsoft.com/office/powerpoint/2010/main" val="205489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VISIÒN</a:t>
            </a:r>
            <a:endParaRPr lang="es-ES" b="1" dirty="0"/>
          </a:p>
        </p:txBody>
      </p:sp>
      <p:sp>
        <p:nvSpPr>
          <p:cNvPr id="3" name="2 Marcador de contenido"/>
          <p:cNvSpPr>
            <a:spLocks noGrp="1"/>
          </p:cNvSpPr>
          <p:nvPr>
            <p:ph idx="1"/>
          </p:nvPr>
        </p:nvSpPr>
        <p:spPr>
          <a:xfrm>
            <a:off x="457200" y="1600200"/>
            <a:ext cx="8291264" cy="4853136"/>
          </a:xfrm>
        </p:spPr>
        <p:txBody>
          <a:bodyPr>
            <a:normAutofit/>
          </a:bodyPr>
          <a:lstStyle/>
          <a:p>
            <a:pPr algn="just"/>
            <a:r>
              <a:rPr lang="es-ES" sz="2000" dirty="0" smtClean="0"/>
              <a:t>     En </a:t>
            </a:r>
            <a:r>
              <a:rPr lang="es-ES" sz="2000" dirty="0"/>
              <a:t>2032 Colombia será uno de los tres países más competitivos de América Latina y tendrá un elevado nivel de ingreso por persona equivalente al de un país de ingresos medios altos, a través de una economía exportadora de bienes y servicios de alto valor agregado e innovación, con un Ambiente de negocios que incentive la inversión local y extranjera, propicie la convergencia regional, mejore las oportunidades de empleo formal, eleve la calidad de vida y reduzca sustancialmente los niveles de pobreza</a:t>
            </a:r>
          </a:p>
          <a:p>
            <a:endParaRPr lang="es-ES" sz="2000" dirty="0"/>
          </a:p>
        </p:txBody>
      </p:sp>
    </p:spTree>
    <p:extLst>
      <p:ext uri="{BB962C8B-B14F-4D97-AF65-F5344CB8AC3E}">
        <p14:creationId xmlns:p14="http://schemas.microsoft.com/office/powerpoint/2010/main" val="755619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MIEMBROS</a:t>
            </a:r>
            <a:endParaRPr lang="es-ES" dirty="0"/>
          </a:p>
        </p:txBody>
      </p:sp>
      <p:pic>
        <p:nvPicPr>
          <p:cNvPr id="1026" name="Picture 2" descr="http://www.compite.com.co/site/wp-content/uploads/2012/05/miembros_asociado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616" y="1340768"/>
            <a:ext cx="7492081" cy="517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964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ASOCIADOS</a:t>
            </a:r>
            <a:endParaRPr lang="es-ES" dirty="0"/>
          </a:p>
        </p:txBody>
      </p:sp>
      <p:pic>
        <p:nvPicPr>
          <p:cNvPr id="2050" name="Picture 2" descr="http://www.compite.com.co/site/wp-content/uploads/2011/10/asociado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186" y="1499306"/>
            <a:ext cx="8323278" cy="4521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840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2816"/>
            <a:ext cx="8435280" cy="4176464"/>
          </a:xfrm>
        </p:spPr>
        <p:txBody>
          <a:bodyPr>
            <a:normAutofit/>
          </a:bodyPr>
          <a:lstStyle/>
          <a:p>
            <a:pPr marL="0" indent="0" algn="ctr">
              <a:buNone/>
            </a:pPr>
            <a:r>
              <a:rPr lang="es-ES" sz="6000" dirty="0" smtClean="0"/>
              <a:t>           </a:t>
            </a:r>
            <a:r>
              <a:rPr lang="es-ES" sz="6000" dirty="0" smtClean="0">
                <a:hlinkClick r:id="rId2"/>
              </a:rPr>
              <a:t>WWW.COMPITE.COM.CO</a:t>
            </a:r>
            <a:endParaRPr lang="es-ES" sz="6000" dirty="0" smtClean="0"/>
          </a:p>
          <a:p>
            <a:pPr marL="0" indent="0" algn="ctr">
              <a:buNone/>
            </a:pPr>
            <a:r>
              <a:rPr lang="es-ES" sz="6000" dirty="0" smtClean="0"/>
              <a:t>Informe Nacional de                  Competitividad.</a:t>
            </a:r>
            <a:endParaRPr lang="es-ES" sz="6000" dirty="0"/>
          </a:p>
        </p:txBody>
      </p:sp>
    </p:spTree>
    <p:extLst>
      <p:ext uri="{BB962C8B-B14F-4D97-AF65-F5344CB8AC3E}">
        <p14:creationId xmlns:p14="http://schemas.microsoft.com/office/powerpoint/2010/main" val="1417756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Capítulos del informe nacional de competitividad</a:t>
            </a:r>
          </a:p>
        </p:txBody>
      </p:sp>
      <p:pic>
        <p:nvPicPr>
          <p:cNvPr id="4" name="Marcador de contenido 3"/>
          <p:cNvPicPr>
            <a:picLocks noGrp="1" noChangeAspect="1"/>
          </p:cNvPicPr>
          <p:nvPr>
            <p:ph idx="1"/>
          </p:nvPr>
        </p:nvPicPr>
        <p:blipFill>
          <a:blip r:embed="rId2"/>
          <a:stretch>
            <a:fillRect/>
          </a:stretch>
        </p:blipFill>
        <p:spPr>
          <a:xfrm>
            <a:off x="1105686" y="1196752"/>
            <a:ext cx="6955488" cy="4993158"/>
          </a:xfrm>
          <a:prstGeom prst="rect">
            <a:avLst/>
          </a:prstGeom>
        </p:spPr>
      </p:pic>
    </p:spTree>
    <p:extLst>
      <p:ext uri="{BB962C8B-B14F-4D97-AF65-F5344CB8AC3E}">
        <p14:creationId xmlns:p14="http://schemas.microsoft.com/office/powerpoint/2010/main" val="793067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stretch>
            <a:fillRect/>
          </a:stretch>
        </p:blipFill>
        <p:spPr>
          <a:xfrm>
            <a:off x="1907704" y="1268760"/>
            <a:ext cx="5594921" cy="5049076"/>
          </a:xfrm>
          <a:prstGeom prst="rect">
            <a:avLst/>
          </a:prstGeom>
        </p:spPr>
      </p:pic>
    </p:spTree>
    <p:extLst>
      <p:ext uri="{BB962C8B-B14F-4D97-AF65-F5344CB8AC3E}">
        <p14:creationId xmlns:p14="http://schemas.microsoft.com/office/powerpoint/2010/main" val="3249523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156</TotalTime>
  <Words>526</Words>
  <Application>Microsoft Office PowerPoint</Application>
  <PresentationFormat>Presentación en pantalla (4:3)</PresentationFormat>
  <Paragraphs>39</Paragraphs>
  <Slides>26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Arial</vt:lpstr>
      <vt:lpstr>Franklin Gothic Book</vt:lpstr>
      <vt:lpstr>Franklin Gothic Medium</vt:lpstr>
      <vt:lpstr>Roboto</vt:lpstr>
      <vt:lpstr>Tunga</vt:lpstr>
      <vt:lpstr>Wingdings</vt:lpstr>
      <vt:lpstr>Ángulos</vt:lpstr>
      <vt:lpstr>CONSEJO PRIVADO DE COMPETITIVIDAD</vt:lpstr>
      <vt:lpstr>CPC</vt:lpstr>
      <vt:lpstr>Misión </vt:lpstr>
      <vt:lpstr>VISIÒN</vt:lpstr>
      <vt:lpstr>MIEMBROS</vt:lpstr>
      <vt:lpstr>ASOCIADOS</vt:lpstr>
      <vt:lpstr>Presentación de PowerPoint</vt:lpstr>
      <vt:lpstr>Capítulos del informe nacional de competitividad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PERSONAL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CONSEJO PRIVADO DE COMPETITIVIDAD</dc:title>
  <dc:creator>USUARIO</dc:creator>
  <cp:lastModifiedBy>L o r e   M o r a</cp:lastModifiedBy>
  <cp:revision>15</cp:revision>
  <dcterms:created xsi:type="dcterms:W3CDTF">2012-06-25T03:52:24Z</dcterms:created>
  <dcterms:modified xsi:type="dcterms:W3CDTF">2016-10-01T18:59:08Z</dcterms:modified>
</cp:coreProperties>
</file>