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5F916-4F22-4165-A52A-6AF2388A03C6}" type="datetimeFigureOut">
              <a:rPr lang="es-ES" smtClean="0"/>
              <a:t>24/02/2017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8BD38-D678-4219-AFB1-5EDD44DCA11D}" type="slidenum">
              <a:rPr lang="es-ES" smtClean="0"/>
              <a:t>‹Nº›</a:t>
            </a:fld>
            <a:endParaRPr lang="es-ES"/>
          </a:p>
        </p:txBody>
      </p:sp>
    </p:spTree>
    <p:extLst>
      <p:ext uri="{BB962C8B-B14F-4D97-AF65-F5344CB8AC3E}">
        <p14:creationId xmlns:p14="http://schemas.microsoft.com/office/powerpoint/2010/main" val="330924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438BD38-D678-4219-AFB1-5EDD44DCA11D}" type="slidenum">
              <a:rPr lang="es-ES" smtClean="0"/>
              <a:t>3</a:t>
            </a:fld>
            <a:endParaRPr lang="es-ES"/>
          </a:p>
        </p:txBody>
      </p:sp>
    </p:spTree>
    <p:extLst>
      <p:ext uri="{BB962C8B-B14F-4D97-AF65-F5344CB8AC3E}">
        <p14:creationId xmlns:p14="http://schemas.microsoft.com/office/powerpoint/2010/main" val="383833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EC66BCE5-0BAA-42CC-B586-6B212BAF138F}" type="datetimeFigureOut">
              <a:rPr lang="es-ES" smtClean="0"/>
              <a:t>24/02/2017</a:t>
            </a:fld>
            <a:endParaRPr lang="es-E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s-E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6423E8-9F4A-4FC6-AA16-304FFD9D8CC5}" type="slidenum">
              <a:rPr lang="es-ES" smtClean="0"/>
              <a:t>‹Nº›</a:t>
            </a:fld>
            <a:endParaRPr lang="es-E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32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66BCE5-0BAA-42CC-B586-6B212BAF138F}" type="datetimeFigureOut">
              <a:rPr lang="es-ES" smtClean="0"/>
              <a:t>24/02/2017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375949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66BCE5-0BAA-42CC-B586-6B212BAF138F}" type="datetimeFigureOut">
              <a:rPr lang="es-ES" smtClean="0"/>
              <a:t>24/02/2017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255269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66BCE5-0BAA-42CC-B586-6B212BAF138F}" type="datetimeFigureOut">
              <a:rPr lang="es-ES" smtClean="0"/>
              <a:t>24/02/2017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6423E8-9F4A-4FC6-AA16-304FFD9D8CC5}" type="slidenum">
              <a:rPr lang="es-ES" smtClean="0"/>
              <a:t>‹Nº›</a:t>
            </a:fld>
            <a:endParaRPr lang="es-E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2380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66BCE5-0BAA-42CC-B586-6B212BAF138F}" type="datetimeFigureOut">
              <a:rPr lang="es-ES" smtClean="0"/>
              <a:t>24/02/2017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2306019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C66BCE5-0BAA-42CC-B586-6B212BAF138F}" type="datetimeFigureOut">
              <a:rPr lang="es-ES" smtClean="0"/>
              <a:t>24/02/2017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177835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C66BCE5-0BAA-42CC-B586-6B212BAF138F}" type="datetimeFigureOut">
              <a:rPr lang="es-ES" smtClean="0"/>
              <a:t>24/02/2017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135623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66BCE5-0BAA-42CC-B586-6B212BAF138F}" type="datetimeFigureOut">
              <a:rPr lang="es-ES" smtClean="0"/>
              <a:t>24/02/2017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3311006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66BCE5-0BAA-42CC-B586-6B212BAF138F}" type="datetimeFigureOut">
              <a:rPr lang="es-ES" smtClean="0"/>
              <a:t>24/02/2017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132521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66BCE5-0BAA-42CC-B586-6B212BAF138F}" type="datetimeFigureOut">
              <a:rPr lang="es-ES" smtClean="0"/>
              <a:t>24/02/2017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316225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66BCE5-0BAA-42CC-B586-6B212BAF138F}" type="datetimeFigureOut">
              <a:rPr lang="es-ES" smtClean="0"/>
              <a:t>24/02/2017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12032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C66BCE5-0BAA-42CC-B586-6B212BAF138F}" type="datetimeFigureOut">
              <a:rPr lang="es-ES" smtClean="0"/>
              <a:t>24/02/2017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126200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C66BCE5-0BAA-42CC-B586-6B212BAF138F}" type="datetimeFigureOut">
              <a:rPr lang="es-ES" smtClean="0"/>
              <a:t>24/02/2017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175909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C66BCE5-0BAA-42CC-B586-6B212BAF138F}" type="datetimeFigureOut">
              <a:rPr lang="es-ES" smtClean="0"/>
              <a:t>24/02/2017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304332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6BCE5-0BAA-42CC-B586-6B212BAF138F}" type="datetimeFigureOut">
              <a:rPr lang="es-ES" smtClean="0"/>
              <a:t>24/02/2017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30618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66BCE5-0BAA-42CC-B586-6B212BAF138F}" type="datetimeFigureOut">
              <a:rPr lang="es-ES" smtClean="0"/>
              <a:t>24/02/2017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148030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66BCE5-0BAA-42CC-B586-6B212BAF138F}" type="datetimeFigureOut">
              <a:rPr lang="es-ES" smtClean="0"/>
              <a:t>24/02/2017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6423E8-9F4A-4FC6-AA16-304FFD9D8CC5}" type="slidenum">
              <a:rPr lang="es-ES" smtClean="0"/>
              <a:t>‹Nº›</a:t>
            </a:fld>
            <a:endParaRPr lang="es-ES"/>
          </a:p>
        </p:txBody>
      </p:sp>
    </p:spTree>
    <p:extLst>
      <p:ext uri="{BB962C8B-B14F-4D97-AF65-F5344CB8AC3E}">
        <p14:creationId xmlns:p14="http://schemas.microsoft.com/office/powerpoint/2010/main" val="272889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EC66BCE5-0BAA-42CC-B586-6B212BAF138F}" type="datetimeFigureOut">
              <a:rPr lang="es-ES" smtClean="0"/>
              <a:t>24/02/2017</a:t>
            </a:fld>
            <a:endParaRPr lang="es-E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s-E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3A6423E8-9F4A-4FC6-AA16-304FFD9D8CC5}" type="slidenum">
              <a:rPr lang="es-ES" smtClean="0"/>
              <a:t>‹Nº›</a:t>
            </a:fld>
            <a:endParaRPr lang="es-ES"/>
          </a:p>
        </p:txBody>
      </p:sp>
    </p:spTree>
    <p:extLst>
      <p:ext uri="{BB962C8B-B14F-4D97-AF65-F5344CB8AC3E}">
        <p14:creationId xmlns:p14="http://schemas.microsoft.com/office/powerpoint/2010/main" val="19893217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cap="none" dirty="0" smtClean="0">
                <a:ln w="0"/>
                <a:effectLst>
                  <a:outerShdw blurRad="38100" dist="25400" dir="5400000" algn="ctr" rotWithShape="0">
                    <a:srgbClr val="6E747A">
                      <a:alpha val="43000"/>
                    </a:srgbClr>
                  </a:outerShdw>
                </a:effectLst>
              </a:rPr>
              <a:t>Departamento de producción</a:t>
            </a:r>
            <a:endParaRPr lang="es-ES" cap="none" dirty="0">
              <a:ln w="0"/>
              <a:effectLst>
                <a:outerShdw blurRad="38100" dist="25400" dir="5400000" algn="ctr" rotWithShape="0">
                  <a:srgbClr val="6E747A">
                    <a:alpha val="43000"/>
                  </a:srgbClr>
                </a:outerShdw>
              </a:effectLst>
            </a:endParaRPr>
          </a:p>
        </p:txBody>
      </p:sp>
      <p:pic>
        <p:nvPicPr>
          <p:cNvPr id="4" name="Marcador de contenido 5"/>
          <p:cNvPicPr>
            <a:picLocks noChangeAspect="1"/>
          </p:cNvPicPr>
          <p:nvPr/>
        </p:nvPicPr>
        <p:blipFill>
          <a:blip r:embed="rId2"/>
          <a:stretch>
            <a:fillRect/>
          </a:stretch>
        </p:blipFill>
        <p:spPr>
          <a:xfrm rot="21379296">
            <a:off x="6529587" y="4494726"/>
            <a:ext cx="2481749" cy="1425329"/>
          </a:xfrm>
          <a:prstGeom prst="rect">
            <a:avLst/>
          </a:prstGeom>
        </p:spPr>
      </p:pic>
    </p:spTree>
    <p:extLst>
      <p:ext uri="{BB962C8B-B14F-4D97-AF65-F5344CB8AC3E}">
        <p14:creationId xmlns:p14="http://schemas.microsoft.com/office/powerpoint/2010/main" val="2491050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Clasificación</a:t>
            </a:r>
          </a:p>
        </p:txBody>
      </p:sp>
      <p:sp>
        <p:nvSpPr>
          <p:cNvPr id="3" name="Marcador de contenido 2"/>
          <p:cNvSpPr>
            <a:spLocks noGrp="1"/>
          </p:cNvSpPr>
          <p:nvPr>
            <p:ph sz="quarter" idx="13"/>
          </p:nvPr>
        </p:nvSpPr>
        <p:spPr/>
        <p:txBody>
          <a:bodyPr>
            <a:normAutofit lnSpcReduction="10000"/>
          </a:bodyPr>
          <a:lstStyle/>
          <a:p>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Los productos se pueden clasificar en objetos físicos, servicios, personas, lugares y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organizaciones</a:t>
            </a:r>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Bienes </a:t>
            </a:r>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no duraderos: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Son bienes tangibles que se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consume</a:t>
            </a:r>
          </a:p>
          <a:p>
            <a:pPr marL="0" indent="0">
              <a:buNone/>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De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acuerdo con su duración</a:t>
            </a:r>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Son bienes tangibles n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por lo general en una o varias veces que se usen. Ejemplos de ello son la cerveza, el jabón y la sal.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Bienes </a:t>
            </a:r>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duraderos: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Son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bienes tangibles que suelen sobrevivir al uso</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Ejemplos</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 electrodomésticos, herramientas y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ropa.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Dichos productos se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pueden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clasificar desde distintos puntos de vista:</a:t>
            </a:r>
          </a:p>
        </p:txBody>
      </p:sp>
    </p:spTree>
    <p:extLst>
      <p:ext uri="{BB962C8B-B14F-4D97-AF65-F5344CB8AC3E}">
        <p14:creationId xmlns:p14="http://schemas.microsoft.com/office/powerpoint/2010/main" val="2017980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noAutofit/>
          </a:bodyPr>
          <a:lstStyle/>
          <a:p>
            <a:pPr algn="just"/>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Bienes de conveniencia: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Son aquellos que el cliente compra de forma inmediata y con un mínimo esfuerzo. Los bienes de conveniencia se subdividen en artículos principales (necesarios), de impulso (elementos que </a:t>
            </a:r>
            <a:r>
              <a:rPr lang="es-ES" cap="none" dirty="0" err="1">
                <a:latin typeface="Arial Unicode MS" panose="020B0604020202020204" pitchFamily="34" charset="-128"/>
                <a:ea typeface="Arial Unicode MS" panose="020B0604020202020204" pitchFamily="34" charset="-128"/>
                <a:cs typeface="Arial Unicode MS" panose="020B0604020202020204" pitchFamily="34" charset="-128"/>
              </a:rPr>
              <a:t>comprmaos</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 sin planearlo ni buscarlos) y de emergencia (se compran cuando existe una necesidad urgente).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ES"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Bienes </a:t>
            </a:r>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de compra: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El consumidor antes de adquirirlos compara las características de adecuación, calidad, precio y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otros</a:t>
            </a:r>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70560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lstStyle/>
          <a:p>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Bienes especiales: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Bienes con características de marca únicas, para las que por lo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general un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grupo importante de compradores desea realizar un esfuerzo especial de compra.</a:t>
            </a:r>
          </a:p>
          <a:p>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Bienes no buscados</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 Son bienes que el consumidor no conoce o, en caso de </a:t>
            </a:r>
            <a:r>
              <a:rPr lang="es-ES" cap="none" dirty="0" err="1" smtClean="0">
                <a:latin typeface="Arial Unicode MS" panose="020B0604020202020204" pitchFamily="34" charset="-128"/>
                <a:ea typeface="Arial Unicode MS" panose="020B0604020202020204" pitchFamily="34" charset="-128"/>
                <a:cs typeface="Arial Unicode MS" panose="020B0604020202020204" pitchFamily="34" charset="-128"/>
              </a:rPr>
              <a:t>conocerlos,normalmente</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no piensa comprar. </a:t>
            </a:r>
            <a:r>
              <a:rPr lang="es-ES" dirty="0"/>
              <a:t>. </a:t>
            </a:r>
          </a:p>
        </p:txBody>
      </p:sp>
    </p:spTree>
    <p:extLst>
      <p:ext uri="{BB962C8B-B14F-4D97-AF65-F5344CB8AC3E}">
        <p14:creationId xmlns:p14="http://schemas.microsoft.com/office/powerpoint/2010/main" val="2152959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4. ENVASE Y EMBALAJE</a:t>
            </a:r>
          </a:p>
        </p:txBody>
      </p:sp>
      <p:sp>
        <p:nvSpPr>
          <p:cNvPr id="3" name="Marcador de contenido 2"/>
          <p:cNvSpPr>
            <a:spLocks noGrp="1"/>
          </p:cNvSpPr>
          <p:nvPr>
            <p:ph sz="quarter" idx="13"/>
          </p:nvPr>
        </p:nvSpPr>
        <p:spPr/>
        <p:txBody>
          <a:bodyPr>
            <a:normAutofit/>
          </a:bodyPr>
          <a:lstStyle/>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Cuando hayamos terminado el producto, tendremos en cuenta la forma, tamaño y originalidad del envase para su venta. Este envase intentará hacer dicho producto más atractivo con el fin de que el comprador sea atraído por el mismo. </a:t>
            </a:r>
          </a:p>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El envase puede desempeñar un papel menor o muy importante. </a:t>
            </a:r>
          </a:p>
        </p:txBody>
      </p:sp>
    </p:spTree>
    <p:extLst>
      <p:ext uri="{BB962C8B-B14F-4D97-AF65-F5344CB8AC3E}">
        <p14:creationId xmlns:p14="http://schemas.microsoft.com/office/powerpoint/2010/main" val="517970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1441041" y="759854"/>
            <a:ext cx="9488469" cy="4097655"/>
          </a:xfrm>
          <a:prstGeom prst="rect">
            <a:avLst/>
          </a:prstGeom>
        </p:spPr>
      </p:pic>
    </p:spTree>
    <p:extLst>
      <p:ext uri="{BB962C8B-B14F-4D97-AF65-F5344CB8AC3E}">
        <p14:creationId xmlns:p14="http://schemas.microsoft.com/office/powerpoint/2010/main" val="21628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180304"/>
            <a:ext cx="10394707" cy="5554889"/>
          </a:xfrm>
        </p:spPr>
        <p:txBody>
          <a:bodyPr>
            <a:normAutofit/>
          </a:bodyPr>
          <a:lstStyle/>
          <a:p>
            <a:pPr marL="0" indent="0">
              <a:buNone/>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Para que el envasado de nuestro producto sea eficaz definiremos:</a:t>
            </a:r>
          </a:p>
          <a:p>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Las </a:t>
            </a:r>
            <a:r>
              <a:rPr lang="es-ES"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características básicas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que debe tener un envase para cada producto específico. </a:t>
            </a:r>
          </a:p>
          <a:p>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pensaremos en los elementos adicionales </a:t>
            </a:r>
            <a:r>
              <a:rPr lang="es-ES"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del envase y embalaje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como el tamaño, forma, materiales, color, texto. decidiremos la cantidad de texto, el uso de papel celofán u otros materiales transparentes, etc. de tal forma que todos los materiales que intervienen en el envase resulten atractivos y coordinados. además, los diferentes elementos de empaque deben armonizar con el precio, publicidad y otros elementos del mercado. </a:t>
            </a:r>
          </a:p>
        </p:txBody>
      </p:sp>
    </p:spTree>
    <p:extLst>
      <p:ext uri="{BB962C8B-B14F-4D97-AF65-F5344CB8AC3E}">
        <p14:creationId xmlns:p14="http://schemas.microsoft.com/office/powerpoint/2010/main" val="3727883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53037" y="991673"/>
            <a:ext cx="9869893" cy="4305639"/>
          </a:xfrm>
        </p:spPr>
        <p:txBody>
          <a:bodyPr>
            <a:normAutofit/>
          </a:bodyPr>
          <a:lstStyle/>
          <a:p>
            <a:pPr marL="0" indent="0" algn="just">
              <a:buNone/>
            </a:pPr>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pruebas.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realizaremos distintas pruebas para garantizar que resiste en condiciones normales, también otras pruebas de tipo visual (comprobar que el texto es legible, que los colores son armoniosos...) algunas pruebas de distribución (asegurar que los distribuidores encuentran el empaque atractivo y fácil de manejar) y por último, pruebas de consumo (confirmar una respuesta favorable de los consumidores). </a:t>
            </a:r>
          </a:p>
          <a:p>
            <a:pPr marL="0" indent="0" algn="just">
              <a:buNone/>
            </a:pPr>
            <a:r>
              <a:rPr lang="es-ES"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importancia del envase y embalaje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no puede ser mayor, considerando que es fundamental para atraer a los clientes y dejarlos satisfechos con la compra del producto. Por ello, las empresas deben poner atención a las crecientes preocupaciones del entorno y a la seguridad del empaque, tomando decisiones que sirvan a los intereses de la sociedad, así como a los de los clientes y a los de la empresa</a:t>
            </a:r>
          </a:p>
        </p:txBody>
      </p:sp>
    </p:spTree>
    <p:extLst>
      <p:ext uri="{BB962C8B-B14F-4D97-AF65-F5344CB8AC3E}">
        <p14:creationId xmlns:p14="http://schemas.microsoft.com/office/powerpoint/2010/main" val="4002569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85800"/>
            <a:ext cx="10396882" cy="1151965"/>
          </a:xfrm>
        </p:spPr>
        <p:txBody>
          <a:bodyPr/>
          <a:lstStyle/>
          <a:p>
            <a:r>
              <a:rPr lang="es-CO" sz="3200" dirty="0" smtClean="0"/>
              <a:t>5. Etiquetado</a:t>
            </a:r>
            <a:endParaRPr lang="es-ES" sz="3200" dirty="0"/>
          </a:p>
        </p:txBody>
      </p:sp>
      <p:sp>
        <p:nvSpPr>
          <p:cNvPr id="3" name="Marcador de contenido 2"/>
          <p:cNvSpPr>
            <a:spLocks noGrp="1"/>
          </p:cNvSpPr>
          <p:nvPr>
            <p:ph sz="quarter" idx="13"/>
          </p:nvPr>
        </p:nvSpPr>
        <p:spPr/>
        <p:txBody>
          <a:bodyPr>
            <a:noAutofit/>
          </a:bodyPr>
          <a:lstStyle/>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Cuando el producto esté envasado, el siguiente aspecto que tendremos en cuenta será el etiquetado del mismo. La etiqueta puede ser una simple tarjeta unida a un producto o un elaborado diseño que forme parte del envase. Puede llevar sólo el nombre de la marca o una gran cantidad de información.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Existe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toda una normativa legal desarrollada respecto al etiquetado. Las etiquetas desempeñan varias funciones: Identifican el producto o marca. Puede clasificarlo o describirlo: Quién lo fabricó, dónde y cuándo lo hizo, qué contiene, cómo se debe utilizar. Atrae al consumido por medio de gráficos atractivos. Sin embargo, las etiquetas con el tiempo pueden pasar de moda y necesitan renovarse.</a:t>
            </a:r>
          </a:p>
        </p:txBody>
      </p:sp>
    </p:spTree>
    <p:extLst>
      <p:ext uri="{BB962C8B-B14F-4D97-AF65-F5344CB8AC3E}">
        <p14:creationId xmlns:p14="http://schemas.microsoft.com/office/powerpoint/2010/main" val="3762235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348" y="132008"/>
            <a:ext cx="10396882" cy="1151965"/>
          </a:xfrm>
        </p:spPr>
        <p:txBody>
          <a:bodyPr>
            <a:normAutofit/>
          </a:bodyPr>
          <a:lstStyle/>
          <a:p>
            <a:r>
              <a:rPr lang="es-CO" sz="4400" dirty="0" smtClean="0"/>
              <a:t>6. Marca</a:t>
            </a:r>
            <a:endParaRPr lang="es-ES" sz="4400" dirty="0"/>
          </a:p>
        </p:txBody>
      </p:sp>
      <p:sp>
        <p:nvSpPr>
          <p:cNvPr id="3" name="Marcador de contenido 2"/>
          <p:cNvSpPr>
            <a:spLocks noGrp="1"/>
          </p:cNvSpPr>
          <p:nvPr>
            <p:ph sz="quarter" idx="13"/>
          </p:nvPr>
        </p:nvSpPr>
        <p:spPr/>
        <p:txBody>
          <a:bodyPr>
            <a:noAutofit/>
          </a:bodyPr>
          <a:lstStyle/>
          <a:p>
            <a:pPr marL="0" indent="0" algn="just">
              <a:buNone/>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Se analiza la atracción al cliente viendo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cómo influye ésta en el proceso de fabricación. Uno de los aspectos que más hemos de cuidar en nuestra empresa es la capacidad de crear, mantener, proteger y ampliar las marcas. Una marca es un nombre (</a:t>
            </a:r>
            <a:r>
              <a:rPr lang="es-ES" cap="none" dirty="0" err="1">
                <a:latin typeface="Arial Unicode MS" panose="020B0604020202020204" pitchFamily="34" charset="-128"/>
                <a:ea typeface="Arial Unicode MS" panose="020B0604020202020204" pitchFamily="34" charset="-128"/>
                <a:cs typeface="Arial Unicode MS" panose="020B0604020202020204" pitchFamily="34" charset="-128"/>
              </a:rPr>
              <a:t>Covap</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 símbolo (el cocodrilo de </a:t>
            </a:r>
            <a:r>
              <a:rPr lang="es-ES" cap="none" dirty="0" err="1">
                <a:latin typeface="Arial Unicode MS" panose="020B0604020202020204" pitchFamily="34" charset="-128"/>
                <a:ea typeface="Arial Unicode MS" panose="020B0604020202020204" pitchFamily="34" charset="-128"/>
                <a:cs typeface="Arial Unicode MS" panose="020B0604020202020204" pitchFamily="34" charset="-128"/>
              </a:rPr>
              <a:t>Lacoste</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 o combinación de ambos (la marca de Adidas) que pretende identificar los bienes o servicios de un vendedor o grupo de éstos, y diferenciarlos de los de la competencia. Para desarrollar la marca de nuestro producto hemos de dedicar una gran cantidad de tiempo y capital a largo plazo, en particular en publicidad, promoción y empaque. Nuestra empresa podría también, en lugar de crear nuestra propia marca, hacer el producto para otras marcas, lo cual resultaría más sencillo. Sin embargo, pronto nos daremos cuenta de que el poder radica en las empresas que poseen la marca. Las marcas fidelizan a la clientela. Es muy interesante en la producción valorar los costes que supone crear una marca (diseño, registro, utilización posterior en material escrito, regalos promocionales y publicidad)</a:t>
            </a:r>
          </a:p>
        </p:txBody>
      </p:sp>
    </p:spTree>
    <p:extLst>
      <p:ext uri="{BB962C8B-B14F-4D97-AF65-F5344CB8AC3E}">
        <p14:creationId xmlns:p14="http://schemas.microsoft.com/office/powerpoint/2010/main" val="3487452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400" dirty="0" smtClean="0"/>
              <a:t>Comunicación a </a:t>
            </a:r>
            <a:r>
              <a:rPr lang="es-CO" sz="4400" dirty="0" err="1" smtClean="0"/>
              <a:t>traves</a:t>
            </a:r>
            <a:r>
              <a:rPr lang="es-CO" sz="4400" dirty="0" smtClean="0"/>
              <a:t> de la marca</a:t>
            </a:r>
            <a:endParaRPr lang="es-ES" sz="4400" dirty="0"/>
          </a:p>
        </p:txBody>
      </p:sp>
      <p:sp>
        <p:nvSpPr>
          <p:cNvPr id="3" name="Marcador de contenido 2"/>
          <p:cNvSpPr>
            <a:spLocks noGrp="1"/>
          </p:cNvSpPr>
          <p:nvPr>
            <p:ph sz="quarter" idx="13"/>
          </p:nvPr>
        </p:nvSpPr>
        <p:spPr>
          <a:xfrm>
            <a:off x="687976" y="1415696"/>
            <a:ext cx="10394707" cy="3311189"/>
          </a:xfrm>
        </p:spPr>
        <p:txBody>
          <a:bodyPr>
            <a:normAutofit/>
          </a:bodyPr>
          <a:lstStyle/>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A través de ésta el vendedor ofrece a los compradores una serie de características, beneficios y servicios. De ahí, que con la marca que elijamos comuniquemos los siguientes aspectos</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Imagen 3"/>
          <p:cNvPicPr>
            <a:picLocks noChangeAspect="1"/>
          </p:cNvPicPr>
          <p:nvPr/>
        </p:nvPicPr>
        <p:blipFill>
          <a:blip r:embed="rId2"/>
          <a:stretch>
            <a:fillRect/>
          </a:stretch>
        </p:blipFill>
        <p:spPr>
          <a:xfrm>
            <a:off x="2835095" y="3725267"/>
            <a:ext cx="6496050" cy="1295400"/>
          </a:xfrm>
          <a:prstGeom prst="rect">
            <a:avLst/>
          </a:prstGeom>
        </p:spPr>
      </p:pic>
    </p:spTree>
    <p:extLst>
      <p:ext uri="{BB962C8B-B14F-4D97-AF65-F5344CB8AC3E}">
        <p14:creationId xmlns:p14="http://schemas.microsoft.com/office/powerpoint/2010/main" val="577965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299434"/>
            <a:ext cx="10396882" cy="1151965"/>
          </a:xfrm>
        </p:spPr>
        <p:txBody>
          <a:bodyPr/>
          <a:lstStyle/>
          <a:p>
            <a:pPr algn="ctr"/>
            <a:r>
              <a:rPr lang="es-CO" dirty="0" smtClean="0"/>
              <a:t>Departamento de producción	</a:t>
            </a:r>
            <a:endParaRPr lang="es-ES" dirty="0"/>
          </a:p>
        </p:txBody>
      </p:sp>
      <p:sp>
        <p:nvSpPr>
          <p:cNvPr id="7" name="Marcador de contenido 6"/>
          <p:cNvSpPr>
            <a:spLocks noGrp="1"/>
          </p:cNvSpPr>
          <p:nvPr>
            <p:ph sz="quarter" idx="13"/>
          </p:nvPr>
        </p:nvSpPr>
        <p:spPr>
          <a:xfrm>
            <a:off x="685800" y="1596980"/>
            <a:ext cx="10394707" cy="4430333"/>
          </a:xfrm>
        </p:spPr>
        <p:txBody>
          <a:bodyPr>
            <a:normAutofit/>
          </a:bodyPr>
          <a:lstStyle/>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ste departamento se ocupa de la realización del producto, los costes y de otros factores que intervienen en la elaboración del mismo. </a:t>
            </a:r>
            <a:r>
              <a:rPr lang="es-ES" b="1" cap="none"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es el corazón de una empresa</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En el departamento de producción se realizan las siguientes funciones</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buFont typeface="Wingdings" panose="05000000000000000000" pitchFamily="2" charset="2"/>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Análisis y control de lo que fabricamos.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Medición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del trabajo</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buFont typeface="Wingdings" panose="05000000000000000000" pitchFamily="2" charset="2"/>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Formas de trabajar.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Higiene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y seguridad industrial.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Control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de la producción y de los inventarios.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Control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de Calidad.</a:t>
            </a:r>
          </a:p>
        </p:txBody>
      </p:sp>
    </p:spTree>
    <p:extLst>
      <p:ext uri="{BB962C8B-B14F-4D97-AF65-F5344CB8AC3E}">
        <p14:creationId xmlns:p14="http://schemas.microsoft.com/office/powerpoint/2010/main" val="2729342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7. Garantía</a:t>
            </a:r>
            <a:endParaRPr lang="es-ES" dirty="0"/>
          </a:p>
        </p:txBody>
      </p:sp>
      <p:sp>
        <p:nvSpPr>
          <p:cNvPr id="3" name="Marcador de contenido 2"/>
          <p:cNvSpPr>
            <a:spLocks noGrp="1"/>
          </p:cNvSpPr>
          <p:nvPr>
            <p:ph sz="quarter" idx="13"/>
          </p:nvPr>
        </p:nvSpPr>
        <p:spPr/>
        <p:txBody>
          <a:bodyPr/>
          <a:lstStyle/>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s esencial cuidar que el producto se encuentre en perfectas condiciones de uso en el punto de venta. con la función de la garantía nos comprometemos con el comprador durante un periodo de tiempo no inferior a tres meses desde la venta del producto a solventar las deficiencias salvo por mal uso. durante ese tiempo el consumidor tiene derecho a que se repare o devuelva el  producto gratuitamente.</a:t>
            </a:r>
          </a:p>
          <a:p>
            <a:endParaRPr lang="es-ES" dirty="0"/>
          </a:p>
        </p:txBody>
      </p:sp>
    </p:spTree>
    <p:extLst>
      <p:ext uri="{BB962C8B-B14F-4D97-AF65-F5344CB8AC3E}">
        <p14:creationId xmlns:p14="http://schemas.microsoft.com/office/powerpoint/2010/main" val="291882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000" dirty="0" smtClean="0"/>
              <a:t>Función principal ES:</a:t>
            </a:r>
            <a:endParaRPr lang="es-ES" sz="4000" dirty="0"/>
          </a:p>
        </p:txBody>
      </p:sp>
      <p:sp>
        <p:nvSpPr>
          <p:cNvPr id="3" name="Marcador de contenido 2"/>
          <p:cNvSpPr>
            <a:spLocks noGrp="1"/>
          </p:cNvSpPr>
          <p:nvPr>
            <p:ph sz="quarter" idx="13"/>
          </p:nvPr>
        </p:nvSpPr>
        <p:spPr/>
        <p:txBody>
          <a:bodyPr>
            <a:normAutofit/>
          </a:bodyPr>
          <a:lstStyle/>
          <a:p>
            <a:pPr>
              <a:buFontTx/>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Elaborar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un producto de calidad con el menor costo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posible</a:t>
            </a:r>
          </a:p>
          <a:p>
            <a:pPr>
              <a:buFontTx/>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controlar el material con el que se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trabaja</a:t>
            </a:r>
          </a:p>
          <a:p>
            <a:pPr>
              <a:buFontTx/>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planificar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los pasos que se deben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seguir, las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inspecciones y los métodos,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Tx/>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el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control las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herramientas</a:t>
            </a:r>
          </a:p>
          <a:p>
            <a:pPr>
              <a:buFontTx/>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asignación de tiempos de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elaboración</a:t>
            </a:r>
          </a:p>
          <a:p>
            <a:pPr>
              <a:buFontTx/>
              <a:buChar char="-"/>
            </a:pP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la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programación </a:t>
            </a:r>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2146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914" y="247919"/>
            <a:ext cx="10396882" cy="1151965"/>
          </a:xfrm>
        </p:spPr>
        <p:txBody>
          <a:bodyPr>
            <a:normAutofit/>
          </a:bodyPr>
          <a:lstStyle/>
          <a:p>
            <a:r>
              <a:rPr lang="es-CO" sz="4400" dirty="0" smtClean="0"/>
              <a:t>2. Función de producción</a:t>
            </a:r>
            <a:endParaRPr lang="es-ES" sz="4400" dirty="0"/>
          </a:p>
        </p:txBody>
      </p:sp>
      <p:sp>
        <p:nvSpPr>
          <p:cNvPr id="3" name="Marcador de contenido 2"/>
          <p:cNvSpPr>
            <a:spLocks noGrp="1"/>
          </p:cNvSpPr>
          <p:nvPr>
            <p:ph sz="quarter" idx="13"/>
          </p:nvPr>
        </p:nvSpPr>
        <p:spPr>
          <a:xfrm>
            <a:off x="481914" y="3067949"/>
            <a:ext cx="10394707" cy="3311189"/>
          </a:xfrm>
        </p:spPr>
        <p:txBody>
          <a:bodyPr/>
          <a:lstStyle/>
          <a:p>
            <a:pPr marL="0" indent="0" algn="just">
              <a:buNone/>
            </a:pPr>
            <a:r>
              <a:rPr lang="es-ES" b="1" cap="none" dirty="0">
                <a:latin typeface="Arial Unicode MS" panose="020B0604020202020204" pitchFamily="34" charset="-128"/>
                <a:ea typeface="Arial Unicode MS" panose="020B0604020202020204" pitchFamily="34" charset="-128"/>
                <a:cs typeface="Arial Unicode MS" panose="020B0604020202020204" pitchFamily="34" charset="-128"/>
              </a:rPr>
              <a:t>P</a:t>
            </a:r>
            <a:r>
              <a:rPr lang="es-ES" b="1" cap="none" dirty="0" smtClean="0">
                <a:latin typeface="Arial Unicode MS" panose="020B0604020202020204" pitchFamily="34" charset="-128"/>
                <a:ea typeface="Arial Unicode MS" panose="020B0604020202020204" pitchFamily="34" charset="-128"/>
                <a:cs typeface="Arial Unicode MS" panose="020B0604020202020204" pitchFamily="34" charset="-128"/>
              </a:rPr>
              <a:t>roducir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es también aumentar la utilidad y el uso de los bienes para satisfacer necesidades humanas. de ahí que podamos decir que la actividad productiva no se limita a la producción física sino que tiene en cuenta otras cuestiones como el cuidado del medio ambiente, las relaciones humanas, el cumplimiento de normativa específica.... todos estos aspectos añaden valor al producto.</a:t>
            </a:r>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ángulo redondeado 3"/>
          <p:cNvSpPr/>
          <p:nvPr/>
        </p:nvSpPr>
        <p:spPr>
          <a:xfrm>
            <a:off x="1481071" y="1554430"/>
            <a:ext cx="9221273" cy="20863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¿Qué necesitamos para producir? </a:t>
            </a:r>
          </a:p>
          <a:p>
            <a:pPr algn="ctr"/>
            <a:r>
              <a:rPr lang="es-ES"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Un espacio o local donde nos instalaremos.</a:t>
            </a:r>
          </a:p>
          <a:p>
            <a:pPr algn="ctr"/>
            <a:r>
              <a:rPr lang="es-ES"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Maquinaria, materias primas y otros componentes, herramientas y demás útiles. </a:t>
            </a:r>
          </a:p>
          <a:p>
            <a:pPr algn="ctr"/>
            <a:r>
              <a:rPr lang="es-ES"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Personal cualificado para la elaboración.</a:t>
            </a:r>
          </a:p>
          <a:p>
            <a:pPr algn="ctr"/>
            <a:r>
              <a:rPr lang="es-ES"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Un tiempo para fabricar el producto.</a:t>
            </a:r>
            <a:endParaRPr lang="es-E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13280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000" dirty="0" smtClean="0"/>
              <a:t>2.1 Proceso de </a:t>
            </a:r>
            <a:r>
              <a:rPr lang="es-CO" sz="4000" dirty="0" err="1" smtClean="0"/>
              <a:t>transformacion</a:t>
            </a:r>
            <a:endParaRPr lang="es-ES" sz="4000" dirty="0"/>
          </a:p>
        </p:txBody>
      </p:sp>
      <p:sp>
        <p:nvSpPr>
          <p:cNvPr id="3" name="Marcador de contenido 2"/>
          <p:cNvSpPr>
            <a:spLocks noGrp="1"/>
          </p:cNvSpPr>
          <p:nvPr>
            <p:ph sz="quarter" idx="13"/>
          </p:nvPr>
        </p:nvSpPr>
        <p:spPr>
          <a:xfrm>
            <a:off x="687976" y="1030309"/>
            <a:ext cx="10394707" cy="4172755"/>
          </a:xfrm>
        </p:spPr>
        <p:txBody>
          <a:bodyPr>
            <a:normAutofit/>
          </a:bodyPr>
          <a:lstStyle/>
          <a:p>
            <a:pPr marL="0" indent="0" algn="just">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n este momento tendremos que transformar las materias primas en productos elaborados el proceso de transformación está compuesto por:</a:t>
            </a:r>
          </a:p>
          <a:p>
            <a:pPr marL="0" indent="0" algn="just">
              <a:buNone/>
            </a:pPr>
            <a:endPar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
            </a:pPr>
            <a:r>
              <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Tarea: </a:t>
            </a:r>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es una actividad a desarrollar por los trabajadores y/o máquinas sobre las materias primas. en nuestro ejemplo, la elaboración de un cuadro, las tareas serían: medir, cortar maderas, pegar las, diferentes partes, </a:t>
            </a:r>
            <a:r>
              <a:rPr lang="es-ES" cap="none" dirty="0" err="1" smtClean="0">
                <a:latin typeface="Arial Unicode MS" panose="020B0604020202020204" pitchFamily="34" charset="-128"/>
                <a:ea typeface="Arial Unicode MS" panose="020B0604020202020204" pitchFamily="34" charset="-128"/>
                <a:cs typeface="Arial Unicode MS" panose="020B0604020202020204" pitchFamily="34" charset="-128"/>
              </a:rPr>
              <a:t>etc</a:t>
            </a:r>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Llamada rectangular redondeada 3"/>
          <p:cNvSpPr/>
          <p:nvPr/>
        </p:nvSpPr>
        <p:spPr>
          <a:xfrm>
            <a:off x="5396248" y="4706534"/>
            <a:ext cx="6091707" cy="146819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Imaginemos, que queremos realizar una serie de marcos para cuadros, tendremos que adquirir primero las materias primas (maderas, pinturas, etc.) para luego construir el producto elaborado (cuadros ya montados)</a:t>
            </a:r>
          </a:p>
        </p:txBody>
      </p:sp>
    </p:spTree>
    <p:extLst>
      <p:ext uri="{BB962C8B-B14F-4D97-AF65-F5344CB8AC3E}">
        <p14:creationId xmlns:p14="http://schemas.microsoft.com/office/powerpoint/2010/main" val="1939119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21405" y="608083"/>
            <a:ext cx="10394707" cy="4182858"/>
          </a:xfrm>
        </p:spPr>
        <p:txBody>
          <a:bodyPr>
            <a:normAutofit fontScale="92500" lnSpcReduction="10000"/>
          </a:bodyPr>
          <a:lstStyle/>
          <a:p>
            <a:endPar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Productos </a:t>
            </a:r>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intermedios</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 son los elementos resultantes de las tareas intermedias que han de hacerse para conseguir el productos final. siguiendo con nuestro ejemplo son productos intermedios las maderas pegadas o las maderas pintadas, etc. antes de convertirse en cuadros terminados. </a:t>
            </a:r>
          </a:p>
          <a:p>
            <a:r>
              <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Información</a:t>
            </a:r>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son las instrucciones donde se explican los pasos a desarrollar para la realización de las diferentes tareas.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Almacenamiento</a:t>
            </a:r>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Las materias primas, los productos </a:t>
            </a:r>
            <a:r>
              <a:rPr lang="es-ES" cap="none" dirty="0" err="1">
                <a:latin typeface="Arial Unicode MS" panose="020B0604020202020204" pitchFamily="34" charset="-128"/>
                <a:ea typeface="Arial Unicode MS" panose="020B0604020202020204" pitchFamily="34" charset="-128"/>
                <a:cs typeface="Arial Unicode MS" panose="020B0604020202020204" pitchFamily="34" charset="-128"/>
              </a:rPr>
              <a:t>semiterminados</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 y productos terminados se depositarán en un almacén hasta que sean vendidos o utilizados en nuevos procesos de transformación . </a:t>
            </a:r>
          </a:p>
          <a:p>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51022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t>2.2 Factores que afectan a la producción</a:t>
            </a:r>
          </a:p>
        </p:txBody>
      </p:sp>
      <p:sp>
        <p:nvSpPr>
          <p:cNvPr id="3" name="Marcador de contenido 2"/>
          <p:cNvSpPr>
            <a:spLocks noGrp="1"/>
          </p:cNvSpPr>
          <p:nvPr>
            <p:ph sz="quarter" idx="13"/>
          </p:nvPr>
        </p:nvSpPr>
        <p:spPr/>
        <p:txBody>
          <a:bodyPr>
            <a:noAutofit/>
          </a:bodyPr>
          <a:lstStyle/>
          <a:p>
            <a:pPr marL="0" indent="0">
              <a:buNone/>
            </a:pP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A la hora de elaborar un producto, tenemos que tener en cuenta una serie de factores. Los más importantes son: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Tierra</a:t>
            </a:r>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Se entiende no sólo la tierra agrícola sino también la tierra urbanizada, los recursos mineros y los recursos naturales en general.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 b="1" u="sng" cap="none" dirty="0" smtClean="0">
                <a:latin typeface="Arial Unicode MS" panose="020B0604020202020204" pitchFamily="34" charset="-128"/>
                <a:ea typeface="Arial Unicode MS" panose="020B0604020202020204" pitchFamily="34" charset="-128"/>
                <a:cs typeface="Arial Unicode MS" panose="020B0604020202020204" pitchFamily="34" charset="-128"/>
              </a:rPr>
              <a:t>Capital</a:t>
            </a:r>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Conjunto de recursos producidos por la mano del hombre que se necesitan para fabricar bienes y servicios: la maquinaria o las instalaciones industriales, por ejemplo. Conviene que esto quede claro ya que la palabra ‘capital’ se usa muchas veces de forma incorrecta para designar cualquier cantidad grande de dinero. El dinero sólo será capital cuando vaya a ser utilizado para producir bienes y servicios, en cuyo caso se llamará capital financiero. </a:t>
            </a:r>
            <a:endPar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3524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lstStyle/>
          <a:p>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Trabajo: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La actividad humana, tanto física como intelectual. En realidad toda actividad productiva realizada por un ser humano requiere siempre de algún esfuerzo físico y de conocimientos previos. </a:t>
            </a:r>
          </a:p>
          <a:p>
            <a:r>
              <a:rPr lang="es-ES" b="1" u="sng" cap="none" dirty="0">
                <a:latin typeface="Arial Unicode MS" panose="020B0604020202020204" pitchFamily="34" charset="-128"/>
                <a:ea typeface="Arial Unicode MS" panose="020B0604020202020204" pitchFamily="34" charset="-128"/>
                <a:cs typeface="Arial Unicode MS" panose="020B0604020202020204" pitchFamily="34" charset="-128"/>
              </a:rPr>
              <a:t>Conocimientos humanos: </a:t>
            </a:r>
            <a:r>
              <a:rPr lang="es-ES" cap="none" dirty="0">
                <a:latin typeface="Arial Unicode MS" panose="020B0604020202020204" pitchFamily="34" charset="-128"/>
                <a:ea typeface="Arial Unicode MS" panose="020B0604020202020204" pitchFamily="34" charset="-128"/>
                <a:cs typeface="Arial Unicode MS" panose="020B0604020202020204" pitchFamily="34" charset="-128"/>
              </a:rPr>
              <a:t>Aquéllos conocimientos que están incorporados al factor trabajo (el “know-how” o saber hacer). El factor de producción es el saber generado de la investigación científica y tecnológica aplicado a la innovación.</a:t>
            </a:r>
          </a:p>
          <a:p>
            <a:endParaRPr lang="es-ES" dirty="0"/>
          </a:p>
        </p:txBody>
      </p:sp>
    </p:spTree>
    <p:extLst>
      <p:ext uri="{BB962C8B-B14F-4D97-AF65-F5344CB8AC3E}">
        <p14:creationId xmlns:p14="http://schemas.microsoft.com/office/powerpoint/2010/main" val="69707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837377"/>
            <a:ext cx="10396882" cy="1151965"/>
          </a:xfrm>
        </p:spPr>
        <p:txBody>
          <a:bodyPr/>
          <a:lstStyle/>
          <a:p>
            <a:r>
              <a:rPr lang="es-ES" dirty="0"/>
              <a:t>3. EL PRODUCTO O BIEN</a:t>
            </a:r>
          </a:p>
        </p:txBody>
      </p:sp>
      <p:sp>
        <p:nvSpPr>
          <p:cNvPr id="3" name="Marcador de contenido 2"/>
          <p:cNvSpPr>
            <a:spLocks noGrp="1"/>
          </p:cNvSpPr>
          <p:nvPr>
            <p:ph sz="quarter" idx="13"/>
          </p:nvPr>
        </p:nvSpPr>
        <p:spPr/>
        <p:txBody>
          <a:bodyPr/>
          <a:lstStyle/>
          <a:p>
            <a:r>
              <a:rPr lang="es-ES" cap="none" dirty="0" smtClean="0">
                <a:latin typeface="Arial Unicode MS" panose="020B0604020202020204" pitchFamily="34" charset="-128"/>
                <a:ea typeface="Arial Unicode MS" panose="020B0604020202020204" pitchFamily="34" charset="-128"/>
                <a:cs typeface="Arial Unicode MS" panose="020B0604020202020204" pitchFamily="34" charset="-128"/>
              </a:rPr>
              <a:t>una vez que conocemos la función de producción nos centraremos en el producto. los beneficios de la empresa dependerán en gran parte de una buena y correcta producción. un producto es un objeto o bien que puede ser presentado en el mercado para su uso o consumo y que debe satisfacer la necesidad o el deseo del consumidor.</a:t>
            </a:r>
            <a:endParaRPr lang="es-ES" cap="non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084829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Evento principal</Template>
  <TotalTime>142</TotalTime>
  <Words>1688</Words>
  <Application>Microsoft Office PowerPoint</Application>
  <PresentationFormat>Panorámica</PresentationFormat>
  <Paragraphs>70</Paragraphs>
  <Slides>20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 Unicode MS</vt:lpstr>
      <vt:lpstr>Arial</vt:lpstr>
      <vt:lpstr>Calibri</vt:lpstr>
      <vt:lpstr>Impact</vt:lpstr>
      <vt:lpstr>Wingdings</vt:lpstr>
      <vt:lpstr>Evento principal</vt:lpstr>
      <vt:lpstr>Departamento de producción</vt:lpstr>
      <vt:lpstr>Departamento de producción </vt:lpstr>
      <vt:lpstr>Función principal ES:</vt:lpstr>
      <vt:lpstr>2. Función de producción</vt:lpstr>
      <vt:lpstr>2.1 Proceso de transformacion</vt:lpstr>
      <vt:lpstr>Presentación de PowerPoint</vt:lpstr>
      <vt:lpstr>2.2 Factores que afectan a la producción</vt:lpstr>
      <vt:lpstr>Presentación de PowerPoint</vt:lpstr>
      <vt:lpstr>3. EL PRODUCTO O BIEN</vt:lpstr>
      <vt:lpstr>Clasificación</vt:lpstr>
      <vt:lpstr>Presentación de PowerPoint</vt:lpstr>
      <vt:lpstr>Presentación de PowerPoint</vt:lpstr>
      <vt:lpstr>4. ENVASE Y EMBALAJE</vt:lpstr>
      <vt:lpstr>Presentación de PowerPoint</vt:lpstr>
      <vt:lpstr>Presentación de PowerPoint</vt:lpstr>
      <vt:lpstr>Presentación de PowerPoint</vt:lpstr>
      <vt:lpstr>5. Etiquetado</vt:lpstr>
      <vt:lpstr>6. Marca</vt:lpstr>
      <vt:lpstr>Comunicación a traves de la marca</vt:lpstr>
      <vt:lpstr>7. Garantía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producción</dc:title>
  <dc:creator>Lorena Mora Urbina</dc:creator>
  <cp:lastModifiedBy>Lorena Mora Urbina</cp:lastModifiedBy>
  <cp:revision>18</cp:revision>
  <dcterms:created xsi:type="dcterms:W3CDTF">2017-02-24T03:28:08Z</dcterms:created>
  <dcterms:modified xsi:type="dcterms:W3CDTF">2017-02-24T14:39:13Z</dcterms:modified>
</cp:coreProperties>
</file>