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9" r:id="rId20"/>
    <p:sldId id="274" r:id="rId21"/>
    <p:sldId id="275" r:id="rId22"/>
    <p:sldId id="276" r:id="rId23"/>
    <p:sldId id="277" r:id="rId24"/>
    <p:sldId id="278" r:id="rId2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C230A98-738C-45F6-B89C-81F25C19B28D}" type="datetimeFigureOut">
              <a:rPr lang="es-ES" smtClean="0"/>
              <a:t>28/02/2017</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3723113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C230A98-738C-45F6-B89C-81F25C19B28D}" type="datetimeFigureOut">
              <a:rPr lang="es-ES" smtClean="0"/>
              <a:t>28/02/2017</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1763326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C230A98-738C-45F6-B89C-81F25C19B28D}" type="datetimeFigureOut">
              <a:rPr lang="es-ES" smtClean="0"/>
              <a:t>28/02/2017</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83F011-5867-4D1B-B460-89A210892E64}" type="slidenum">
              <a:rPr lang="es-ES" smtClean="0"/>
              <a:t>‹Nº›</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94906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C230A98-738C-45F6-B89C-81F25C19B28D}" type="datetimeFigureOut">
              <a:rPr lang="es-ES" smtClean="0"/>
              <a:t>28/02/2017</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2785326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C230A98-738C-45F6-B89C-81F25C19B28D}" type="datetimeFigureOut">
              <a:rPr lang="es-ES" smtClean="0"/>
              <a:t>28/02/2017</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83F011-5867-4D1B-B460-89A210892E64}" type="slidenum">
              <a:rPr lang="es-ES" smtClean="0"/>
              <a:t>‹Nº›</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237204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C230A98-738C-45F6-B89C-81F25C19B28D}" type="datetimeFigureOut">
              <a:rPr lang="es-ES" smtClean="0"/>
              <a:t>28/02/2017</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2107363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C230A98-738C-45F6-B89C-81F25C19B28D}" type="datetimeFigureOut">
              <a:rPr lang="es-ES" smtClean="0"/>
              <a:t>28/02/2017</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3963630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C230A98-738C-45F6-B89C-81F25C19B28D}" type="datetimeFigureOut">
              <a:rPr lang="es-ES" smtClean="0"/>
              <a:t>28/02/2017</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938026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C230A98-738C-45F6-B89C-81F25C19B28D}" type="datetimeFigureOut">
              <a:rPr lang="es-ES" smtClean="0"/>
              <a:t>28/02/2017</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2587308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C230A98-738C-45F6-B89C-81F25C19B28D}" type="datetimeFigureOut">
              <a:rPr lang="es-ES" smtClean="0"/>
              <a:t>28/02/2017</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258942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C230A98-738C-45F6-B89C-81F25C19B28D}" type="datetimeFigureOut">
              <a:rPr lang="es-ES" smtClean="0"/>
              <a:t>28/02/2017</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60877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C230A98-738C-45F6-B89C-81F25C19B28D}" type="datetimeFigureOut">
              <a:rPr lang="es-ES" smtClean="0"/>
              <a:t>28/02/2017</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543898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C230A98-738C-45F6-B89C-81F25C19B28D}" type="datetimeFigureOut">
              <a:rPr lang="es-ES" smtClean="0"/>
              <a:t>28/02/2017</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3342430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30A98-738C-45F6-B89C-81F25C19B28D}" type="datetimeFigureOut">
              <a:rPr lang="es-ES" smtClean="0"/>
              <a:t>28/02/2017</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2150261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C230A98-738C-45F6-B89C-81F25C19B28D}" type="datetimeFigureOut">
              <a:rPr lang="es-ES" smtClean="0"/>
              <a:t>28/02/2017</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2549539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C230A98-738C-45F6-B89C-81F25C19B28D}" type="datetimeFigureOut">
              <a:rPr lang="es-ES" smtClean="0"/>
              <a:t>28/02/2017</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C83F011-5867-4D1B-B460-89A210892E64}" type="slidenum">
              <a:rPr lang="es-ES" smtClean="0"/>
              <a:t>‹Nº›</a:t>
            </a:fld>
            <a:endParaRPr lang="es-ES"/>
          </a:p>
        </p:txBody>
      </p:sp>
    </p:spTree>
    <p:extLst>
      <p:ext uri="{BB962C8B-B14F-4D97-AF65-F5344CB8AC3E}">
        <p14:creationId xmlns:p14="http://schemas.microsoft.com/office/powerpoint/2010/main" val="423391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C230A98-738C-45F6-B89C-81F25C19B28D}" type="datetimeFigureOut">
              <a:rPr lang="es-ES" smtClean="0"/>
              <a:t>28/02/2017</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C83F011-5867-4D1B-B460-89A210892E64}" type="slidenum">
              <a:rPr lang="es-ES" smtClean="0"/>
              <a:t>‹Nº›</a:t>
            </a:fld>
            <a:endParaRPr lang="es-ES"/>
          </a:p>
        </p:txBody>
      </p:sp>
    </p:spTree>
    <p:extLst>
      <p:ext uri="{BB962C8B-B14F-4D97-AF65-F5344CB8AC3E}">
        <p14:creationId xmlns:p14="http://schemas.microsoft.com/office/powerpoint/2010/main" val="1289619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vaticgroup.com/wp-content/uploads/2012/10/supply_chain.pn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vaticgroup.com/wp-content/uploads/2012/10/indicadores-nivel-de-servicio.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vaticgroup.com/wp-content/uploads/2012/10/numero-de-bodega.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vaticgroup.com/wp-content/uploads/2012/10/costo-de-distribucion-anual.jp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Cadena de Distribución</a:t>
            </a:r>
            <a:endParaRPr lang="es-ES" dirty="0"/>
          </a:p>
        </p:txBody>
      </p:sp>
      <p:sp>
        <p:nvSpPr>
          <p:cNvPr id="3" name="Subtítulo 2"/>
          <p:cNvSpPr>
            <a:spLocks noGrp="1"/>
          </p:cNvSpPr>
          <p:nvPr>
            <p:ph type="subTitle" idx="1"/>
          </p:nvPr>
        </p:nvSpPr>
        <p:spPr/>
        <p:txBody>
          <a:bodyPr/>
          <a:lstStyle/>
          <a:p>
            <a:r>
              <a:rPr lang="es-ES" b="1" dirty="0"/>
              <a:t>Aspectos clave donde usted puede estar perdiendo dinero</a:t>
            </a:r>
            <a:endParaRPr lang="es-ES" dirty="0"/>
          </a:p>
        </p:txBody>
      </p:sp>
    </p:spTree>
    <p:extLst>
      <p:ext uri="{BB962C8B-B14F-4D97-AF65-F5344CB8AC3E}">
        <p14:creationId xmlns:p14="http://schemas.microsoft.com/office/powerpoint/2010/main" val="3969654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a:bodyPr>
          <a:lstStyle/>
          <a:p>
            <a:pPr fontAlgn="base"/>
            <a:r>
              <a:rPr lang="es-ES" u="sng" dirty="0" smtClean="0"/>
              <a:t>Estantería:</a:t>
            </a:r>
            <a:r>
              <a:rPr lang="es-ES" dirty="0" smtClean="0"/>
              <a:t> Puede requerirse o no según las características del producto. Según el perfil de almacenamiento debe elegirse el tipo de estantería adecuada: selectiva, drive in, de bases móviles, de profundidad.</a:t>
            </a:r>
          </a:p>
          <a:p>
            <a:pPr fontAlgn="base"/>
            <a:r>
              <a:rPr lang="es-ES" u="sng" dirty="0" smtClean="0"/>
              <a:t>Zona de </a:t>
            </a:r>
            <a:r>
              <a:rPr lang="es-ES" u="sng" dirty="0" err="1" smtClean="0"/>
              <a:t>picking</a:t>
            </a:r>
            <a:r>
              <a:rPr lang="es-ES" u="sng" dirty="0" smtClean="0"/>
              <a:t>:</a:t>
            </a:r>
            <a:r>
              <a:rPr lang="es-ES" dirty="0" smtClean="0"/>
              <a:t> Según las características del producto y del perfil de pedidos puede requerirse de una zona de </a:t>
            </a:r>
            <a:r>
              <a:rPr lang="es-ES" dirty="0" err="1" smtClean="0"/>
              <a:t>picking</a:t>
            </a:r>
            <a:r>
              <a:rPr lang="es-ES" dirty="0" smtClean="0"/>
              <a:t> especializada.</a:t>
            </a:r>
          </a:p>
          <a:p>
            <a:pPr fontAlgn="base"/>
            <a:r>
              <a:rPr lang="es-ES" u="sng" dirty="0" smtClean="0"/>
              <a:t>Expansión:</a:t>
            </a:r>
            <a:r>
              <a:rPr lang="es-ES" dirty="0" smtClean="0"/>
              <a:t> Se preferirán las locaciones con posibilidad de expansión.</a:t>
            </a:r>
          </a:p>
          <a:p>
            <a:pPr fontAlgn="base"/>
            <a:r>
              <a:rPr lang="es-ES" u="sng" dirty="0" smtClean="0"/>
              <a:t>Configuración general (</a:t>
            </a:r>
            <a:r>
              <a:rPr lang="es-ES" u="sng" dirty="0" err="1" smtClean="0"/>
              <a:t>layout</a:t>
            </a:r>
            <a:r>
              <a:rPr lang="es-ES" u="sng" dirty="0" smtClean="0"/>
              <a:t>):</a:t>
            </a:r>
            <a:r>
              <a:rPr lang="es-ES" dirty="0" smtClean="0"/>
              <a:t> La distribución de las bodegas debe evitar flujos de retorno y cuellos de botella. Por ejemplo, la estantería puesta perpendicular a los muelles evita cuellos de botella y disminuye los giros de los equipos.</a:t>
            </a:r>
          </a:p>
          <a:p>
            <a:endParaRPr lang="es-ES" dirty="0" smtClean="0"/>
          </a:p>
          <a:p>
            <a:endParaRPr lang="es-ES" dirty="0"/>
          </a:p>
        </p:txBody>
      </p:sp>
    </p:spTree>
    <p:extLst>
      <p:ext uri="{BB962C8B-B14F-4D97-AF65-F5344CB8AC3E}">
        <p14:creationId xmlns:p14="http://schemas.microsoft.com/office/powerpoint/2010/main" val="3570426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2.2. Procesos</a:t>
            </a:r>
            <a:endParaRPr lang="es-ES" dirty="0"/>
          </a:p>
        </p:txBody>
      </p:sp>
      <p:sp>
        <p:nvSpPr>
          <p:cNvPr id="3" name="Marcador de contenido 2"/>
          <p:cNvSpPr>
            <a:spLocks noGrp="1"/>
          </p:cNvSpPr>
          <p:nvPr>
            <p:ph idx="1"/>
          </p:nvPr>
        </p:nvSpPr>
        <p:spPr/>
        <p:txBody>
          <a:bodyPr/>
          <a:lstStyle/>
          <a:p>
            <a:r>
              <a:rPr lang="es-ES" dirty="0"/>
              <a:t>La descripción detallada de la operación actual debe estar documentada y ser de uso común por parte de todo el personal. Es importante que los procesos hagan los productos recorran la menor distancia posible y que no hayan flujos en direcciones opuestas en la operación</a:t>
            </a:r>
            <a:r>
              <a:rPr lang="es-ES" dirty="0" smtClean="0"/>
              <a:t>.</a:t>
            </a:r>
          </a:p>
          <a:p>
            <a:pPr marL="0" indent="0">
              <a:buNone/>
            </a:pPr>
            <a:endParaRPr lang="es-ES" dirty="0"/>
          </a:p>
        </p:txBody>
      </p:sp>
      <p:pic>
        <p:nvPicPr>
          <p:cNvPr id="4" name="Imagen 3"/>
          <p:cNvPicPr>
            <a:picLocks noChangeAspect="1"/>
          </p:cNvPicPr>
          <p:nvPr/>
        </p:nvPicPr>
        <p:blipFill>
          <a:blip r:embed="rId2"/>
          <a:stretch>
            <a:fillRect/>
          </a:stretch>
        </p:blipFill>
        <p:spPr>
          <a:xfrm>
            <a:off x="3717702" y="3606755"/>
            <a:ext cx="4267200" cy="2838450"/>
          </a:xfrm>
          <a:prstGeom prst="rect">
            <a:avLst/>
          </a:prstGeom>
        </p:spPr>
      </p:pic>
    </p:spTree>
    <p:extLst>
      <p:ext uri="{BB962C8B-B14F-4D97-AF65-F5344CB8AC3E}">
        <p14:creationId xmlns:p14="http://schemas.microsoft.com/office/powerpoint/2010/main" val="1289941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837128"/>
            <a:ext cx="10515600" cy="5339836"/>
          </a:xfrm>
        </p:spPr>
        <p:txBody>
          <a:bodyPr>
            <a:normAutofit lnSpcReduction="10000"/>
          </a:bodyPr>
          <a:lstStyle/>
          <a:p>
            <a:pPr lvl="0" fontAlgn="base"/>
            <a:r>
              <a:rPr lang="es-ES" u="sng" dirty="0"/>
              <a:t>Recibo:</a:t>
            </a:r>
            <a:r>
              <a:rPr lang="es-ES" dirty="0"/>
              <a:t> Con una zona definida para esta tarea y la verificación adecuada de la mercancía. Idealmente se deben programar citas y horarios de recepción.</a:t>
            </a:r>
          </a:p>
          <a:p>
            <a:pPr lvl="0" fontAlgn="base"/>
            <a:r>
              <a:rPr lang="es-ES" u="sng" dirty="0"/>
              <a:t>Acomodo:</a:t>
            </a:r>
            <a:r>
              <a:rPr lang="es-ES" dirty="0"/>
              <a:t> Ubicación adecuada de acuerdo a la rotación de los productos o de los clientes. Preferiblemente automatizada y guiada.</a:t>
            </a:r>
          </a:p>
          <a:p>
            <a:pPr lvl="0" fontAlgn="base"/>
            <a:r>
              <a:rPr lang="es-ES" u="sng" dirty="0"/>
              <a:t>Almacenamiento</a:t>
            </a:r>
            <a:r>
              <a:rPr lang="es-ES" dirty="0"/>
              <a:t>: Alta confiabilidad de ubicación, evitar el reacomodo de mercancía y el deterioro de los productos.</a:t>
            </a:r>
          </a:p>
          <a:p>
            <a:pPr lvl="0" fontAlgn="base"/>
            <a:r>
              <a:rPr lang="es-ES" u="sng" dirty="0"/>
              <a:t>Cubicaje:</a:t>
            </a:r>
            <a:r>
              <a:rPr lang="es-ES" dirty="0"/>
              <a:t> Buscando la forma de optimizar y planear la forma en la que será transportada la carga.</a:t>
            </a:r>
          </a:p>
          <a:p>
            <a:pPr lvl="0" fontAlgn="base"/>
            <a:r>
              <a:rPr lang="es-ES" u="sng" dirty="0" err="1"/>
              <a:t>Replenishment</a:t>
            </a:r>
            <a:r>
              <a:rPr lang="es-ES" u="sng" dirty="0"/>
              <a:t>:</a:t>
            </a:r>
            <a:r>
              <a:rPr lang="es-ES" dirty="0"/>
              <a:t> Es vital que el sistema esté correctamente parametrizado, con el fin de tener claro cuando reabastecer las estaciones de </a:t>
            </a:r>
            <a:r>
              <a:rPr lang="es-ES" dirty="0" err="1"/>
              <a:t>picking</a:t>
            </a:r>
            <a:r>
              <a:rPr lang="es-ES" dirty="0"/>
              <a:t> y evitar que el sistema se detenga por desabastecimiento de estas.</a:t>
            </a:r>
          </a:p>
          <a:p>
            <a:pPr lvl="0" fontAlgn="base"/>
            <a:r>
              <a:rPr lang="es-ES" u="sng" dirty="0" err="1"/>
              <a:t>Picking</a:t>
            </a:r>
            <a:r>
              <a:rPr lang="es-ES" u="sng" dirty="0"/>
              <a:t>:</a:t>
            </a:r>
            <a:r>
              <a:rPr lang="es-ES" dirty="0"/>
              <a:t> Según las características de demanda y perfil de pedidos se debe seleccionar la estrategia de </a:t>
            </a:r>
            <a:r>
              <a:rPr lang="es-ES" dirty="0" err="1"/>
              <a:t>picking</a:t>
            </a:r>
            <a:r>
              <a:rPr lang="es-ES" dirty="0"/>
              <a:t> adecuada: </a:t>
            </a:r>
            <a:r>
              <a:rPr lang="es-ES" dirty="0" err="1"/>
              <a:t>Batch</a:t>
            </a:r>
            <a:r>
              <a:rPr lang="es-ES" dirty="0"/>
              <a:t> pick, </a:t>
            </a:r>
            <a:r>
              <a:rPr lang="es-ES" dirty="0" err="1"/>
              <a:t>Fast</a:t>
            </a:r>
            <a:r>
              <a:rPr lang="es-ES" dirty="0"/>
              <a:t> pick </a:t>
            </a:r>
            <a:r>
              <a:rPr lang="es-ES" dirty="0" err="1"/>
              <a:t>zone</a:t>
            </a:r>
            <a:r>
              <a:rPr lang="es-ES" dirty="0"/>
              <a:t>, </a:t>
            </a:r>
            <a:r>
              <a:rPr lang="es-ES" dirty="0" err="1"/>
              <a:t>Multiple</a:t>
            </a:r>
            <a:r>
              <a:rPr lang="es-ES" dirty="0"/>
              <a:t> </a:t>
            </a:r>
            <a:r>
              <a:rPr lang="es-ES" dirty="0" err="1"/>
              <a:t>order</a:t>
            </a:r>
            <a:r>
              <a:rPr lang="es-ES" dirty="0"/>
              <a:t> </a:t>
            </a:r>
            <a:r>
              <a:rPr lang="es-ES" dirty="0" err="1"/>
              <a:t>batch</a:t>
            </a:r>
            <a:r>
              <a:rPr lang="es-ES" dirty="0"/>
              <a:t> </a:t>
            </a:r>
            <a:r>
              <a:rPr lang="es-ES" dirty="0" err="1"/>
              <a:t>size</a:t>
            </a:r>
            <a:r>
              <a:rPr lang="es-ES" dirty="0"/>
              <a:t>, etc.</a:t>
            </a:r>
          </a:p>
          <a:p>
            <a:pPr lvl="0" fontAlgn="base"/>
            <a:r>
              <a:rPr lang="es-ES" u="sng" dirty="0"/>
              <a:t>Alistamiento:</a:t>
            </a:r>
            <a:r>
              <a:rPr lang="es-ES" dirty="0"/>
              <a:t> Preferiblemente con jaulas que diferencien los pedidos y realizando las verificaciones del caso.</a:t>
            </a:r>
          </a:p>
          <a:p>
            <a:r>
              <a:rPr lang="es-ES" u="sng" dirty="0"/>
              <a:t>Despacho:</a:t>
            </a:r>
            <a:r>
              <a:rPr lang="es-ES" dirty="0"/>
              <a:t> Ideal concretar citas con transportadores</a:t>
            </a:r>
          </a:p>
        </p:txBody>
      </p:sp>
    </p:spTree>
    <p:extLst>
      <p:ext uri="{BB962C8B-B14F-4D97-AF65-F5344CB8AC3E}">
        <p14:creationId xmlns:p14="http://schemas.microsoft.com/office/powerpoint/2010/main" val="2665874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2.3 Tecnología e Información</a:t>
            </a:r>
            <a:endParaRPr lang="es-ES" dirty="0"/>
          </a:p>
        </p:txBody>
      </p:sp>
      <p:sp>
        <p:nvSpPr>
          <p:cNvPr id="3" name="Marcador de contenido 2"/>
          <p:cNvSpPr>
            <a:spLocks noGrp="1"/>
          </p:cNvSpPr>
          <p:nvPr>
            <p:ph idx="1"/>
          </p:nvPr>
        </p:nvSpPr>
        <p:spPr/>
        <p:txBody>
          <a:bodyPr/>
          <a:lstStyle/>
          <a:p>
            <a:r>
              <a:rPr lang="es-ES" dirty="0"/>
              <a:t>En general el flujo de información debe ser claro y simple, la tecnología a usar no necesariamente debe ser la más costosa sino la adecuada para </a:t>
            </a:r>
            <a:r>
              <a:rPr lang="es-ES" dirty="0" smtClean="0"/>
              <a:t>la estructura de la compañía</a:t>
            </a:r>
          </a:p>
          <a:p>
            <a:pPr marL="0" indent="0">
              <a:buNone/>
            </a:pPr>
            <a:endParaRPr lang="es-ES" dirty="0"/>
          </a:p>
        </p:txBody>
      </p:sp>
      <p:pic>
        <p:nvPicPr>
          <p:cNvPr id="4" name="Imagen 3" descr="http://vaticgroup.com/wp-content/uploads/2012/10/tecnologia-almacenamiento.jpg"/>
          <p:cNvPicPr/>
          <p:nvPr/>
        </p:nvPicPr>
        <p:blipFill>
          <a:blip r:embed="rId2">
            <a:extLst>
              <a:ext uri="{28A0092B-C50C-407E-A947-70E740481C1C}">
                <a14:useLocalDpi xmlns:a14="http://schemas.microsoft.com/office/drawing/2010/main" val="0"/>
              </a:ext>
            </a:extLst>
          </a:blip>
          <a:srcRect/>
          <a:stretch>
            <a:fillRect/>
          </a:stretch>
        </p:blipFill>
        <p:spPr bwMode="auto">
          <a:xfrm>
            <a:off x="3984012" y="3808301"/>
            <a:ext cx="2626995" cy="1739900"/>
          </a:xfrm>
          <a:prstGeom prst="rect">
            <a:avLst/>
          </a:prstGeom>
          <a:noFill/>
          <a:ln>
            <a:noFill/>
          </a:ln>
        </p:spPr>
      </p:pic>
    </p:spTree>
    <p:extLst>
      <p:ext uri="{BB962C8B-B14F-4D97-AF65-F5344CB8AC3E}">
        <p14:creationId xmlns:p14="http://schemas.microsoft.com/office/powerpoint/2010/main" val="1407986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a:bodyPr>
          <a:lstStyle/>
          <a:p>
            <a:pPr marL="514350" indent="-514350" fontAlgn="base">
              <a:buFont typeface="+mj-lt"/>
              <a:buAutoNum type="arabicPeriod"/>
            </a:pPr>
            <a:r>
              <a:rPr lang="es-ES" u="sng" dirty="0"/>
              <a:t>Sistema de información:</a:t>
            </a:r>
            <a:r>
              <a:rPr lang="es-ES" dirty="0"/>
              <a:t> si el número de referencias y flujo de producto es muy alto se recomienda el uso de</a:t>
            </a:r>
            <a:br>
              <a:rPr lang="es-ES" dirty="0"/>
            </a:br>
            <a:r>
              <a:rPr lang="es-ES" dirty="0"/>
              <a:t>MS. Es importante que reporte información sobre recibos, despachos, inventario y agrupaciones de carga. Debe permitir asignar prioridades de despacho y atención.</a:t>
            </a:r>
          </a:p>
          <a:p>
            <a:pPr marL="514350" indent="-514350" fontAlgn="base">
              <a:buFont typeface="+mj-lt"/>
              <a:buAutoNum type="arabicPeriod"/>
            </a:pPr>
            <a:r>
              <a:rPr lang="es-ES" u="sng" dirty="0"/>
              <a:t>Consistencia de la información</a:t>
            </a:r>
            <a:r>
              <a:rPr lang="es-ES" dirty="0"/>
              <a:t>: La información que se maneja debe ser unificada, los sistemas con inconsistencias dificultan las mejoras en desempeño.</a:t>
            </a:r>
          </a:p>
          <a:p>
            <a:pPr marL="514350" indent="-514350" fontAlgn="base">
              <a:buFont typeface="+mj-lt"/>
              <a:buAutoNum type="arabicPeriod"/>
            </a:pPr>
            <a:r>
              <a:rPr lang="es-ES" u="sng" dirty="0"/>
              <a:t>Transmisión de información:</a:t>
            </a:r>
            <a:r>
              <a:rPr lang="es-ES" dirty="0"/>
              <a:t> Preferiblemente automática integrada con el sistema de información. Sistemas </a:t>
            </a:r>
            <a:r>
              <a:rPr lang="es-ES" dirty="0" err="1"/>
              <a:t>Pistoleo</a:t>
            </a:r>
            <a:r>
              <a:rPr lang="es-ES" dirty="0"/>
              <a:t>, códigos de barras, </a:t>
            </a:r>
            <a:r>
              <a:rPr lang="es-ES" dirty="0" err="1"/>
              <a:t>Talkman</a:t>
            </a:r>
            <a:r>
              <a:rPr lang="es-ES" dirty="0"/>
              <a:t>, RFID.</a:t>
            </a:r>
          </a:p>
          <a:p>
            <a:endParaRPr lang="es-ES" dirty="0"/>
          </a:p>
        </p:txBody>
      </p:sp>
    </p:spTree>
    <p:extLst>
      <p:ext uri="{BB962C8B-B14F-4D97-AF65-F5344CB8AC3E}">
        <p14:creationId xmlns:p14="http://schemas.microsoft.com/office/powerpoint/2010/main" val="1375249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2.4. Características generales</a:t>
            </a:r>
            <a:endParaRPr lang="es-ES" dirty="0"/>
          </a:p>
        </p:txBody>
      </p:sp>
      <p:sp>
        <p:nvSpPr>
          <p:cNvPr id="3" name="Marcador de contenido 2"/>
          <p:cNvSpPr>
            <a:spLocks noGrp="1"/>
          </p:cNvSpPr>
          <p:nvPr>
            <p:ph idx="1"/>
          </p:nvPr>
        </p:nvSpPr>
        <p:spPr/>
        <p:txBody>
          <a:bodyPr>
            <a:normAutofit fontScale="92500" lnSpcReduction="20000"/>
          </a:bodyPr>
          <a:lstStyle/>
          <a:p>
            <a:pPr marL="514350" indent="-514350">
              <a:buFont typeface="+mj-lt"/>
              <a:buAutoNum type="arabicPeriod"/>
            </a:pPr>
            <a:r>
              <a:rPr lang="es-ES" u="sng" dirty="0"/>
              <a:t>Seguridad Industrial:</a:t>
            </a:r>
            <a:r>
              <a:rPr lang="es-ES" dirty="0"/>
              <a:t> Cero accidentes, equipos y dotación requeridos bajo estricto cumplimiento</a:t>
            </a:r>
            <a:r>
              <a:rPr lang="es-ES" dirty="0" smtClean="0"/>
              <a:t>.</a:t>
            </a:r>
          </a:p>
          <a:p>
            <a:pPr marL="514350" indent="-514350" fontAlgn="base">
              <a:buFont typeface="+mj-lt"/>
              <a:buAutoNum type="arabicPeriod"/>
            </a:pPr>
            <a:r>
              <a:rPr lang="es-ES" u="sng" dirty="0"/>
              <a:t>Ambiente Organizacional:</a:t>
            </a:r>
            <a:r>
              <a:rPr lang="es-ES" dirty="0"/>
              <a:t> La percepción general del personal con respecto a su trabajo debe ser positiva y los empleados deben sentir seguridad y estabilidad laboral.</a:t>
            </a:r>
          </a:p>
          <a:p>
            <a:pPr marL="514350" indent="-514350" fontAlgn="base">
              <a:buFont typeface="+mj-lt"/>
              <a:buAutoNum type="arabicPeriod"/>
            </a:pPr>
            <a:r>
              <a:rPr lang="es-ES" u="sng" dirty="0"/>
              <a:t>Asignación de Responsabilidades:</a:t>
            </a:r>
            <a:r>
              <a:rPr lang="es-ES" dirty="0"/>
              <a:t> Debe ser claro a quien corresponde la responsabilidad de cada parte del proceso. Debe haber un doliente para cada error.</a:t>
            </a:r>
          </a:p>
          <a:p>
            <a:pPr marL="514350" indent="-514350" fontAlgn="base">
              <a:buFont typeface="+mj-lt"/>
              <a:buAutoNum type="arabicPeriod"/>
            </a:pPr>
            <a:r>
              <a:rPr lang="es-ES" u="sng" dirty="0"/>
              <a:t>Orden:</a:t>
            </a:r>
            <a:r>
              <a:rPr lang="es-ES" dirty="0"/>
              <a:t> Cada zona debe usarse para lo que está destinada y debe existir una zona definida para cada etapa del proceso.</a:t>
            </a:r>
          </a:p>
          <a:p>
            <a:pPr marL="514350" indent="-514350" fontAlgn="base">
              <a:buFont typeface="+mj-lt"/>
              <a:buAutoNum type="arabicPeriod"/>
            </a:pPr>
            <a:r>
              <a:rPr lang="es-ES" u="sng" dirty="0"/>
              <a:t>Aseo:</a:t>
            </a:r>
            <a:r>
              <a:rPr lang="es-ES" dirty="0"/>
              <a:t> La mercancía debe estar protegida y el aspecto debe ser impecable en la medida de lo posible dependiendo del tipo de productos.</a:t>
            </a:r>
          </a:p>
          <a:p>
            <a:pPr marL="514350" indent="-514350" fontAlgn="base">
              <a:buFont typeface="+mj-lt"/>
              <a:buAutoNum type="arabicPeriod"/>
            </a:pPr>
            <a:r>
              <a:rPr lang="es-ES" u="sng" dirty="0"/>
              <a:t>Políticas de Desecho:</a:t>
            </a:r>
            <a:r>
              <a:rPr lang="es-ES" dirty="0"/>
              <a:t> Las bodegas deben tener una clara política de desechar los productos que no hayan rotado en determinado tiempo.</a:t>
            </a:r>
          </a:p>
          <a:p>
            <a:pPr marL="0" indent="0" fontAlgn="base">
              <a:buNone/>
            </a:pPr>
            <a:endParaRPr lang="es-ES" dirty="0"/>
          </a:p>
        </p:txBody>
      </p:sp>
    </p:spTree>
    <p:extLst>
      <p:ext uri="{BB962C8B-B14F-4D97-AF65-F5344CB8AC3E}">
        <p14:creationId xmlns:p14="http://schemas.microsoft.com/office/powerpoint/2010/main" val="3816666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3. Inventarios y portafolios de productos</a:t>
            </a:r>
            <a:endParaRPr lang="es-ES" dirty="0"/>
          </a:p>
        </p:txBody>
      </p:sp>
      <p:sp>
        <p:nvSpPr>
          <p:cNvPr id="3" name="Marcador de contenido 2"/>
          <p:cNvSpPr>
            <a:spLocks noGrp="1"/>
          </p:cNvSpPr>
          <p:nvPr>
            <p:ph idx="1"/>
          </p:nvPr>
        </p:nvSpPr>
        <p:spPr/>
        <p:txBody>
          <a:bodyPr/>
          <a:lstStyle/>
          <a:p>
            <a:r>
              <a:rPr lang="es-ES" dirty="0"/>
              <a:t>En la actualidad, compañías productoras tienen inventario como resultado de un proceso de planeación de la producción en la que con base a la experiencia, generalmente del área comercial, se definen unos pronósticos de ventas y así mismo se produce y almacena con la esperanza de que los estimados pronosticados de ventas se cumplan.</a:t>
            </a:r>
          </a:p>
        </p:txBody>
      </p:sp>
      <p:pic>
        <p:nvPicPr>
          <p:cNvPr id="4" name="Imagen 3"/>
          <p:cNvPicPr>
            <a:picLocks noChangeAspect="1"/>
          </p:cNvPicPr>
          <p:nvPr/>
        </p:nvPicPr>
        <p:blipFill>
          <a:blip r:embed="rId2"/>
          <a:stretch>
            <a:fillRect/>
          </a:stretch>
        </p:blipFill>
        <p:spPr>
          <a:xfrm>
            <a:off x="4745865" y="4022411"/>
            <a:ext cx="3419341" cy="2564506"/>
          </a:xfrm>
          <a:prstGeom prst="rect">
            <a:avLst/>
          </a:prstGeom>
        </p:spPr>
      </p:pic>
    </p:spTree>
    <p:extLst>
      <p:ext uri="{BB962C8B-B14F-4D97-AF65-F5344CB8AC3E}">
        <p14:creationId xmlns:p14="http://schemas.microsoft.com/office/powerpoint/2010/main" val="907932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9212" y="991673"/>
            <a:ext cx="8915400" cy="5215944"/>
          </a:xfrm>
        </p:spPr>
        <p:txBody>
          <a:bodyPr>
            <a:normAutofit lnSpcReduction="10000"/>
          </a:bodyPr>
          <a:lstStyle/>
          <a:p>
            <a:pPr fontAlgn="base"/>
            <a:r>
              <a:rPr lang="es-ES" dirty="0"/>
              <a:t>Sin lugar a dudas este esquema sería muy adecuado si estos pronósticos fueran pedidos en firme, pero la única afirmación 100% cierta con respecto a los pronósticos es que están errados </a:t>
            </a:r>
            <a:r>
              <a:rPr lang="es-ES" b="1" dirty="0"/>
              <a:t>3</a:t>
            </a:r>
            <a:r>
              <a:rPr lang="es-ES" dirty="0"/>
              <a:t>, en este proceso cada error en los pronósticos es absorbido por el centro de distribución. De otro lado existen casos mucho más graves en que al área de producción es medida por productividad (utilización de las líneas), o por costo unitario de producción, lo que hace que el producto sea empujado, saturando así los centros de distribución.</a:t>
            </a:r>
          </a:p>
          <a:p>
            <a:pPr fontAlgn="base"/>
            <a:r>
              <a:rPr lang="es-ES" dirty="0"/>
              <a:t>Dicho lo anterior no es raro encontrar sistemas en los que, por un lado, los niveles de ventas perdidas son altísimos, y por otro, los centros de distribución se encuentran saturados con inmensurables niveles de inventario de producto que no se vende. Este es el resultado de ver el inventario desde una perspectiva errónea, es decir, el inventario no debe ser visto como el resultado de los errores cometidos por el área de producción y comercial, sino </a:t>
            </a:r>
            <a:r>
              <a:rPr lang="es-ES" b="1" dirty="0"/>
              <a:t>como el medio para administrar la variabilidad tanto en el abastecimiento como en la demanda,</a:t>
            </a:r>
            <a:r>
              <a:rPr lang="es-ES" dirty="0"/>
              <a:t> luego así los sistemas </a:t>
            </a:r>
            <a:r>
              <a:rPr lang="es-ES" dirty="0" err="1"/>
              <a:t>pull</a:t>
            </a:r>
            <a:r>
              <a:rPr lang="es-ES" dirty="0"/>
              <a:t> están basados en la demanda y reaccionan más rápido ante cambios en esta. Por eso, como recomendación general se debe migrar de políticas </a:t>
            </a:r>
            <a:r>
              <a:rPr lang="es-ES" dirty="0" err="1"/>
              <a:t>push</a:t>
            </a:r>
            <a:r>
              <a:rPr lang="es-ES" dirty="0"/>
              <a:t> a </a:t>
            </a:r>
            <a:r>
              <a:rPr lang="es-ES" dirty="0" err="1"/>
              <a:t>pull</a:t>
            </a:r>
            <a:r>
              <a:rPr lang="es-ES" dirty="0"/>
              <a:t>.</a:t>
            </a:r>
          </a:p>
          <a:p>
            <a:endParaRPr lang="es-ES" dirty="0"/>
          </a:p>
        </p:txBody>
      </p:sp>
    </p:spTree>
    <p:extLst>
      <p:ext uri="{BB962C8B-B14F-4D97-AF65-F5344CB8AC3E}">
        <p14:creationId xmlns:p14="http://schemas.microsoft.com/office/powerpoint/2010/main" val="1175818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3.2. ¿Qué producir, qué almacenar?</a:t>
            </a:r>
            <a:endParaRPr lang="es-ES" dirty="0"/>
          </a:p>
        </p:txBody>
      </p:sp>
      <p:sp>
        <p:nvSpPr>
          <p:cNvPr id="3" name="Marcador de contenido 2"/>
          <p:cNvSpPr>
            <a:spLocks noGrp="1"/>
          </p:cNvSpPr>
          <p:nvPr>
            <p:ph idx="1"/>
          </p:nvPr>
        </p:nvSpPr>
        <p:spPr/>
        <p:txBody>
          <a:bodyPr/>
          <a:lstStyle/>
          <a:p>
            <a:pPr fontAlgn="base"/>
            <a:r>
              <a:rPr lang="es-ES" dirty="0"/>
              <a:t>el fin último de una empresa no debe ser vender si no ganar dinero, dicho de otra forma, vender rentablemente.</a:t>
            </a:r>
            <a:br>
              <a:rPr lang="es-ES" dirty="0"/>
            </a:br>
            <a:r>
              <a:rPr lang="es-ES" dirty="0"/>
              <a:t>Para algunas compañías llega a aplicar la regla 20/220, es decir el 20% de los productos generan el 220% de la utilidad y el 80% restante son en realidad destructores de valor. Lo que indica que, más que centrarse en ese 20%, lo adecuado sería eliminar del portafolio esa porción que destruye valor.</a:t>
            </a:r>
          </a:p>
          <a:p>
            <a:r>
              <a:rPr lang="es-ES" dirty="0"/>
              <a:t>Sin embargo las compañías, particularmente el área comercial, dicen requerir esas inmensas listas de productos por razones estratégicas</a:t>
            </a:r>
            <a:endParaRPr lang="es-ES" dirty="0"/>
          </a:p>
        </p:txBody>
      </p:sp>
    </p:spTree>
    <p:extLst>
      <p:ext uri="{BB962C8B-B14F-4D97-AF65-F5344CB8AC3E}">
        <p14:creationId xmlns:p14="http://schemas.microsoft.com/office/powerpoint/2010/main" val="3747849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¿qué puede ser menos estratégico que perder dinero? </a:t>
            </a:r>
            <a:endParaRPr lang="es-ES" dirty="0"/>
          </a:p>
        </p:txBody>
      </p:sp>
      <p:sp>
        <p:nvSpPr>
          <p:cNvPr id="3" name="Marcador de contenido 2"/>
          <p:cNvSpPr>
            <a:spLocks noGrp="1"/>
          </p:cNvSpPr>
          <p:nvPr>
            <p:ph idx="1"/>
          </p:nvPr>
        </p:nvSpPr>
        <p:spPr>
          <a:xfrm>
            <a:off x="2589212" y="2133599"/>
            <a:ext cx="8915400" cy="4370231"/>
          </a:xfrm>
        </p:spPr>
        <p:txBody>
          <a:bodyPr>
            <a:normAutofit fontScale="92500"/>
          </a:bodyPr>
          <a:lstStyle/>
          <a:p>
            <a:pPr marL="0" indent="0" fontAlgn="base">
              <a:buNone/>
            </a:pPr>
            <a:r>
              <a:rPr lang="es-ES" dirty="0"/>
              <a:t>En todo caso en la mayoría de los casos vale la pena revisar el portafolio de productos y no se debe tener miedo a disminuirlo, esto no sólo es una disminución del nivel de ventas sino un incremento en el nivel de utilidad de la compañía. El objetivo no debe ser únicamente crecer, si no crecer rentablemente.</a:t>
            </a:r>
          </a:p>
          <a:p>
            <a:pPr marL="0" indent="0">
              <a:buNone/>
            </a:pPr>
            <a:r>
              <a:rPr lang="es-ES" dirty="0"/>
              <a:t>De otro lado del conjunto de productos que vale la pena producir, o de los que realmente existe una razón estratégica para mantener, no necesariamente se deben almacenar </a:t>
            </a:r>
            <a:r>
              <a:rPr lang="es-ES" dirty="0" smtClean="0"/>
              <a:t>todos</a:t>
            </a:r>
          </a:p>
          <a:p>
            <a:pPr marL="0" indent="0">
              <a:buNone/>
            </a:pPr>
            <a:r>
              <a:rPr lang="es-ES" dirty="0"/>
              <a:t>Es muy importante definir y clasificar el portafolio de productos en dos grandes </a:t>
            </a:r>
            <a:r>
              <a:rPr lang="es-ES" dirty="0" smtClean="0"/>
              <a:t>grupos:</a:t>
            </a:r>
          </a:p>
          <a:p>
            <a:pPr>
              <a:buFontTx/>
              <a:buChar char="-"/>
            </a:pPr>
            <a:r>
              <a:rPr lang="es-ES" dirty="0" err="1" smtClean="0"/>
              <a:t>Make</a:t>
            </a:r>
            <a:r>
              <a:rPr lang="es-ES" dirty="0" smtClean="0"/>
              <a:t> </a:t>
            </a:r>
            <a:r>
              <a:rPr lang="es-ES" dirty="0"/>
              <a:t>To Stock (MTS: Hacer para almacenar</a:t>
            </a:r>
            <a:r>
              <a:rPr lang="es-ES" dirty="0" smtClean="0"/>
              <a:t>)</a:t>
            </a:r>
          </a:p>
          <a:p>
            <a:pPr>
              <a:buFontTx/>
              <a:buChar char="-"/>
            </a:pPr>
            <a:r>
              <a:rPr lang="es-ES" dirty="0" smtClean="0"/>
              <a:t> </a:t>
            </a:r>
            <a:r>
              <a:rPr lang="es-ES" dirty="0" err="1"/>
              <a:t>Make</a:t>
            </a:r>
            <a:r>
              <a:rPr lang="es-ES" dirty="0"/>
              <a:t> To </a:t>
            </a:r>
            <a:r>
              <a:rPr lang="es-ES" dirty="0" err="1"/>
              <a:t>Order</a:t>
            </a:r>
            <a:r>
              <a:rPr lang="es-ES" dirty="0"/>
              <a:t> (MTO: hacer bajo pedido</a:t>
            </a:r>
            <a:r>
              <a:rPr lang="es-ES" dirty="0" smtClean="0"/>
              <a:t>).</a:t>
            </a:r>
          </a:p>
          <a:p>
            <a:pPr marL="0" indent="0">
              <a:buNone/>
            </a:pPr>
            <a:r>
              <a:rPr lang="es-ES" dirty="0" smtClean="0"/>
              <a:t> </a:t>
            </a:r>
            <a:r>
              <a:rPr lang="es-ES" dirty="0"/>
              <a:t>Típicamente los productos candidatos a hacer bajo pedido son aquellos que tienen una baja frecuencia de pedido y preferiblemente se requieren en grandes cantidades.</a:t>
            </a:r>
          </a:p>
          <a:p>
            <a:pPr marL="0" indent="0">
              <a:buNone/>
            </a:pPr>
            <a:endParaRPr lang="es-ES" dirty="0"/>
          </a:p>
        </p:txBody>
      </p:sp>
    </p:spTree>
    <p:extLst>
      <p:ext uri="{BB962C8B-B14F-4D97-AF65-F5344CB8AC3E}">
        <p14:creationId xmlns:p14="http://schemas.microsoft.com/office/powerpoint/2010/main" val="1906377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Cadena de Suministros</a:t>
            </a:r>
            <a:endParaRPr lang="es-ES" dirty="0"/>
          </a:p>
        </p:txBody>
      </p:sp>
      <p:pic>
        <p:nvPicPr>
          <p:cNvPr id="4" name="Marcador de contenido 3" descr="http://vaticgroup.com/wp-content/uploads/2012/10/supply_chain-1024x702.png">
            <a:hlinkClick r:id="rId2"/>
          </p:cNvPr>
          <p:cNvPicPr>
            <a:picLocks noGrp="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547167" y="2099257"/>
            <a:ext cx="5377892" cy="3583766"/>
          </a:xfrm>
          <a:prstGeom prst="rect">
            <a:avLst/>
          </a:prstGeom>
          <a:noFill/>
          <a:ln>
            <a:noFill/>
          </a:ln>
        </p:spPr>
      </p:pic>
    </p:spTree>
    <p:extLst>
      <p:ext uri="{BB962C8B-B14F-4D97-AF65-F5344CB8AC3E}">
        <p14:creationId xmlns:p14="http://schemas.microsoft.com/office/powerpoint/2010/main" val="3562156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4. La Variabilidad (inventarios)</a:t>
            </a:r>
            <a:endParaRPr lang="es-ES" dirty="0"/>
          </a:p>
        </p:txBody>
      </p:sp>
      <p:sp>
        <p:nvSpPr>
          <p:cNvPr id="3" name="Marcador de contenido 2"/>
          <p:cNvSpPr>
            <a:spLocks noGrp="1"/>
          </p:cNvSpPr>
          <p:nvPr>
            <p:ph idx="1"/>
          </p:nvPr>
        </p:nvSpPr>
        <p:spPr>
          <a:xfrm>
            <a:off x="2589212" y="2133600"/>
            <a:ext cx="8087374" cy="3777622"/>
          </a:xfrm>
        </p:spPr>
        <p:txBody>
          <a:bodyPr/>
          <a:lstStyle/>
          <a:p>
            <a:pPr marL="0" indent="0" algn="just">
              <a:buNone/>
            </a:pPr>
            <a:r>
              <a:rPr lang="es-ES" dirty="0"/>
              <a:t>Como se mencionó anteriormente los inventarios son una respuesta a la forma en que se debe administrar la variabilidad tanto en el abastecimiento como en la demanda. Es claro entonces que </a:t>
            </a:r>
            <a:r>
              <a:rPr lang="es-ES" b="1" dirty="0"/>
              <a:t>entre más variable sea el sistema mayores serán los niveles de inventario que se deben manejar para mantener el nivel de servicio</a:t>
            </a:r>
            <a:r>
              <a:rPr lang="es-ES" dirty="0"/>
              <a:t>. Evidentemente incrementos en inventario representan incrementos en los costos de administración del mismo, razón por la cual un objetivo importante es disminuir los niveles de inventario, y una vía para hacerlo sin detrimento en el nivel de servicio, es disminuir las fuentes de variabilidad.</a:t>
            </a:r>
          </a:p>
          <a:p>
            <a:pPr algn="just"/>
            <a:endParaRPr lang="es-ES" dirty="0"/>
          </a:p>
        </p:txBody>
      </p:sp>
    </p:spTree>
    <p:extLst>
      <p:ext uri="{BB962C8B-B14F-4D97-AF65-F5344CB8AC3E}">
        <p14:creationId xmlns:p14="http://schemas.microsoft.com/office/powerpoint/2010/main" val="3137590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a:xfrm>
            <a:off x="2589212" y="2133600"/>
            <a:ext cx="7919949" cy="3777622"/>
          </a:xfrm>
        </p:spPr>
        <p:txBody>
          <a:bodyPr/>
          <a:lstStyle/>
          <a:p>
            <a:pPr lvl="0" fontAlgn="base"/>
            <a:r>
              <a:rPr lang="es-ES" b="1" dirty="0"/>
              <a:t>Efecto </a:t>
            </a:r>
            <a:r>
              <a:rPr lang="es-ES" b="1" dirty="0" err="1"/>
              <a:t>bullwhip</a:t>
            </a:r>
            <a:r>
              <a:rPr lang="es-ES" b="1" dirty="0"/>
              <a:t> (látigo):</a:t>
            </a:r>
            <a:r>
              <a:rPr lang="es-ES" dirty="0"/>
              <a:t> La variabilidad del canal siempre es mayor que la demanda real. Se pueden establecer proyectos de colaboración con los distribuidores o canales para conocer sus inventarios y tener mayor certidumbre de cuando van a pedir, Coordinar con los canales para evitar que todos pidan un mismo día, ser confiable para los distribuidores de forma que ellos no tengan que cubrirse en inventario y pedir cantidades desmesuradas.</a:t>
            </a:r>
          </a:p>
          <a:p>
            <a:pPr lvl="0" fontAlgn="base"/>
            <a:r>
              <a:rPr lang="es-ES" b="1" dirty="0"/>
              <a:t>Indicadores de fin de mes:</a:t>
            </a:r>
            <a:r>
              <a:rPr lang="es-ES" dirty="0"/>
              <a:t> evitar los indicadores y premios por resultados a fin de mes, pues estos promueven altas estacionalidades.</a:t>
            </a:r>
          </a:p>
          <a:p>
            <a:pPr marL="0" indent="0">
              <a:buNone/>
            </a:pPr>
            <a:endParaRPr lang="es-ES" dirty="0"/>
          </a:p>
        </p:txBody>
      </p:sp>
    </p:spTree>
    <p:extLst>
      <p:ext uri="{BB962C8B-B14F-4D97-AF65-F5344CB8AC3E}">
        <p14:creationId xmlns:p14="http://schemas.microsoft.com/office/powerpoint/2010/main" val="2304635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164209" y="1249250"/>
            <a:ext cx="8915400" cy="5241521"/>
          </a:xfrm>
        </p:spPr>
        <p:txBody>
          <a:bodyPr>
            <a:normAutofit fontScale="92500" lnSpcReduction="20000"/>
          </a:bodyPr>
          <a:lstStyle/>
          <a:p>
            <a:pPr lvl="0" algn="just" fontAlgn="base"/>
            <a:r>
              <a:rPr lang="es-ES" b="1" dirty="0"/>
              <a:t>Disminuir variabilidad en los lead times:</a:t>
            </a:r>
            <a:r>
              <a:rPr lang="es-ES" dirty="0"/>
              <a:t> coordinar proyectos de colaboración con los proveedores definiendo lead times lo menos variables </a:t>
            </a:r>
            <a:r>
              <a:rPr lang="es-ES" dirty="0" smtClean="0"/>
              <a:t>posible</a:t>
            </a:r>
            <a:endParaRPr lang="es-ES" b="1" dirty="0" smtClean="0"/>
          </a:p>
          <a:p>
            <a:pPr algn="just" fontAlgn="base"/>
            <a:endParaRPr lang="es-ES" b="1" dirty="0"/>
          </a:p>
          <a:p>
            <a:pPr algn="just" fontAlgn="base"/>
            <a:r>
              <a:rPr lang="es-ES" b="1" dirty="0" smtClean="0"/>
              <a:t>Transporte: </a:t>
            </a:r>
            <a:r>
              <a:rPr lang="es-ES" dirty="0" smtClean="0"/>
              <a:t>Primero</a:t>
            </a:r>
            <a:r>
              <a:rPr lang="es-ES" dirty="0"/>
              <a:t>, la carga debe ser transportada con vehículos confiables que protejan la carga, si este movimiento no se realiza con flota propia, es recomendable que sea con una flota dedicada, evitando la necesidad de conseguir un vehículo cada vez que se requiere un envío, preferiblemente plantear un esquema de citas tanto en la planta para cargar como en la bodega para descargar. En segundo lugar, un aspecto generador de grandes ahorros es la consolidación de carga cuando el cobro del flete sea por vehículo. En tercer lugar se deben tener claras las restricciones de transporte por las características del producto: refrigeración, remonte, restricciones por contaminación con otros productos, requerimiento de zunchado, </a:t>
            </a:r>
            <a:r>
              <a:rPr lang="es-ES" dirty="0" err="1"/>
              <a:t>rapeado</a:t>
            </a:r>
            <a:r>
              <a:rPr lang="es-ES" dirty="0"/>
              <a:t> o esquineras.</a:t>
            </a:r>
          </a:p>
          <a:p>
            <a:pPr algn="just" fontAlgn="base"/>
            <a:r>
              <a:rPr lang="es-ES" dirty="0"/>
              <a:t>Para el transporte secundario las recomendaciones son similares pero con algunos adicionales. Primero, evite hacer entregas a un solo cliente, de nuevo consolidar genera grandes ahorros. Segundo tenga claro que este es el esfuerzo de última milla y la cara con los consumidores, vale la pena hacer seguimiento riguroso en este proceso. Tercero, por razones de seguridad y comodidad, evite hacer de este transporte un recolector de dinero. Cuarto, vale la pena realizar estudios de ruteo para maximizar la capacidad de transporte por vehículo.</a:t>
            </a:r>
          </a:p>
          <a:p>
            <a:pPr algn="just"/>
            <a:endParaRPr lang="es-ES" dirty="0"/>
          </a:p>
        </p:txBody>
      </p:sp>
    </p:spTree>
    <p:extLst>
      <p:ext uri="{BB962C8B-B14F-4D97-AF65-F5344CB8AC3E}">
        <p14:creationId xmlns:p14="http://schemas.microsoft.com/office/powerpoint/2010/main" val="1143129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5. Promesa de Servicio </a:t>
            </a:r>
            <a:endParaRPr lang="es-ES" dirty="0"/>
          </a:p>
        </p:txBody>
      </p:sp>
      <p:sp>
        <p:nvSpPr>
          <p:cNvPr id="3" name="Marcador de contenido 2"/>
          <p:cNvSpPr>
            <a:spLocks noGrp="1"/>
          </p:cNvSpPr>
          <p:nvPr>
            <p:ph idx="1"/>
          </p:nvPr>
        </p:nvSpPr>
        <p:spPr>
          <a:xfrm>
            <a:off x="2060620" y="2009104"/>
            <a:ext cx="9443992" cy="4327302"/>
          </a:xfrm>
        </p:spPr>
        <p:txBody>
          <a:bodyPr>
            <a:normAutofit/>
          </a:bodyPr>
          <a:lstStyle/>
          <a:p>
            <a:r>
              <a:rPr lang="es-ES" dirty="0"/>
              <a:t>Típicamente las compañías fijan un tiempo de atención y un nivel de servicio global, pero sería más adecuado hacerlo por tipo de cliente o por canal de atención, esto dado que no todos los clientes o canales aportan el mismo valor a la compañía, no está mal planear atender mejor a unos que a otros.</a:t>
            </a:r>
          </a:p>
          <a:p>
            <a:r>
              <a:rPr lang="es-ES" dirty="0"/>
              <a:t>En logística es común escuchar frases del tipo “tenemos que cumplirle a X cliente porque está bravísimo/molesto” y modificar planes de producción, esquemas de distribución,… . ¡este tipo de reacciones es perjudicial para el desempeño de la compañía! Ante situaciones adversas la compañía debe definir prioridades de atención entendiendo que es lo más conveniente para la compañía. La regla “el cliente siempre tiene la razón” sería válida si el objetivo de las compañías fuera atender clientes, pero el objetivo verdadero es la generación de valor y rentabilidad, es por ello que aplicaría más algo por el estilo de “el mercado siempre tiene la razón”.</a:t>
            </a:r>
          </a:p>
          <a:p>
            <a:endParaRPr lang="es-ES" dirty="0"/>
          </a:p>
        </p:txBody>
      </p:sp>
    </p:spTree>
    <p:extLst>
      <p:ext uri="{BB962C8B-B14F-4D97-AF65-F5344CB8AC3E}">
        <p14:creationId xmlns:p14="http://schemas.microsoft.com/office/powerpoint/2010/main" val="2066618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6. Indicadores y alertas</a:t>
            </a:r>
            <a:endParaRPr lang="es-ES" dirty="0"/>
          </a:p>
        </p:txBody>
      </p:sp>
      <p:sp>
        <p:nvSpPr>
          <p:cNvPr id="3" name="Marcador de contenido 2"/>
          <p:cNvSpPr>
            <a:spLocks noGrp="1"/>
          </p:cNvSpPr>
          <p:nvPr>
            <p:ph idx="1"/>
          </p:nvPr>
        </p:nvSpPr>
        <p:spPr/>
        <p:txBody>
          <a:bodyPr/>
          <a:lstStyle/>
          <a:p>
            <a:pPr marL="0" indent="0">
              <a:buNone/>
            </a:pPr>
            <a:r>
              <a:rPr lang="es-ES" dirty="0"/>
              <a:t>Tener indicadores es importante, de hecho es un requisito, pero no es suficiente. Se deben tener claros los niveles de alerta y las acciones a tomar ante estas para darle una razón de existir a los indicadores.</a:t>
            </a:r>
            <a:br>
              <a:rPr lang="es-ES" dirty="0"/>
            </a:br>
            <a:endParaRPr lang="es-ES" dirty="0" smtClean="0"/>
          </a:p>
          <a:p>
            <a:pPr marL="0" indent="0">
              <a:buNone/>
            </a:pPr>
            <a:r>
              <a:rPr lang="es-ES" dirty="0"/>
              <a:t>Otro error típico es medir solamente los indicadores de las áreas donde se tienen problemas o que son cuellos de botella, sin pensar en que cuando se solucionen los problemas en esta área tendré problemas en otra con nuevos cuellos de botella. El correcto proceder es medir todas las áreas y niveles para así poder anticipar futuros </a:t>
            </a:r>
            <a:r>
              <a:rPr lang="es-ES" dirty="0" smtClean="0"/>
              <a:t>inconvenientes</a:t>
            </a:r>
          </a:p>
          <a:p>
            <a:pPr marL="0" indent="0">
              <a:buNone/>
            </a:pPr>
            <a:r>
              <a:rPr lang="es-ES" dirty="0"/>
              <a:t>“Lo que no se mide no se controla y no se puede mejorar”</a:t>
            </a:r>
            <a:endParaRPr lang="es-ES" dirty="0"/>
          </a:p>
        </p:txBody>
      </p:sp>
      <p:pic>
        <p:nvPicPr>
          <p:cNvPr id="4" name="Imagen 3" descr="http://vaticgroup.com/wp-content/uploads/2012/10/indicadores-nivel-de-servicio-300x199.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9238297" y="4997003"/>
            <a:ext cx="2266315" cy="1363715"/>
          </a:xfrm>
          <a:prstGeom prst="rect">
            <a:avLst/>
          </a:prstGeom>
          <a:noFill/>
          <a:ln>
            <a:noFill/>
          </a:ln>
        </p:spPr>
      </p:pic>
    </p:spTree>
    <p:extLst>
      <p:ext uri="{BB962C8B-B14F-4D97-AF65-F5344CB8AC3E}">
        <p14:creationId xmlns:p14="http://schemas.microsoft.com/office/powerpoint/2010/main" val="1178285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a:bodyPr>
          <a:lstStyle/>
          <a:p>
            <a:pPr marL="0" indent="0" algn="just">
              <a:buNone/>
            </a:pPr>
            <a:r>
              <a:rPr lang="es-ES" b="1" dirty="0"/>
              <a:t>Las redes de abastecimiento </a:t>
            </a:r>
            <a:r>
              <a:rPr lang="es-ES" dirty="0"/>
              <a:t>comprenden desde los proveedores hasta el inicio del proceso productivo y las </a:t>
            </a:r>
            <a:r>
              <a:rPr lang="es-ES" b="1" dirty="0"/>
              <a:t>de distribución </a:t>
            </a:r>
            <a:r>
              <a:rPr lang="es-ES" dirty="0"/>
              <a:t>desde la finalización del proceso de producción hasta la entrega de producto a los clientes</a:t>
            </a:r>
            <a:r>
              <a:rPr lang="es-ES" dirty="0" smtClean="0"/>
              <a:t>.</a:t>
            </a:r>
          </a:p>
          <a:p>
            <a:pPr marL="0" indent="0" algn="just">
              <a:buNone/>
            </a:pPr>
            <a:r>
              <a:rPr lang="es-ES" dirty="0" smtClean="0"/>
              <a:t>Cabe </a:t>
            </a:r>
            <a:r>
              <a:rPr lang="es-ES" dirty="0"/>
              <a:t>anotar que los clientes no necesariamente son los consumidores del producto terminado, pueden ser distribuidores mayorista, minoristas o incluso grandes superficies. De hecho, como sabe, en muchos casos el producto terminado de una cadena de suministro no es más que el inicio de otra. </a:t>
            </a:r>
          </a:p>
        </p:txBody>
      </p:sp>
    </p:spTree>
    <p:extLst>
      <p:ext uri="{BB962C8B-B14F-4D97-AF65-F5344CB8AC3E}">
        <p14:creationId xmlns:p14="http://schemas.microsoft.com/office/powerpoint/2010/main" val="3263439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Diseño de la Red</a:t>
            </a:r>
            <a:endParaRPr lang="es-ES" dirty="0"/>
          </a:p>
        </p:txBody>
      </p:sp>
      <p:pic>
        <p:nvPicPr>
          <p:cNvPr id="4" name="Marcador de contenido 3" descr="http://vaticgroup.com/wp-content/uploads/2012/10/numero-de-bodega.jpg">
            <a:hlinkClick r:id="rId2"/>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bwMode="auto">
          <a:xfrm>
            <a:off x="5780088" y="3523104"/>
            <a:ext cx="2533650" cy="999241"/>
          </a:xfrm>
          <a:prstGeom prst="rect">
            <a:avLst/>
          </a:prstGeom>
          <a:noFill/>
          <a:ln>
            <a:noFill/>
          </a:ln>
        </p:spPr>
      </p:pic>
      <p:sp>
        <p:nvSpPr>
          <p:cNvPr id="5" name="Rectángulo 4"/>
          <p:cNvSpPr/>
          <p:nvPr/>
        </p:nvSpPr>
        <p:spPr>
          <a:xfrm>
            <a:off x="838200" y="1471963"/>
            <a:ext cx="9560416" cy="2822889"/>
          </a:xfrm>
          <a:prstGeom prst="rect">
            <a:avLst/>
          </a:prstGeom>
        </p:spPr>
        <p:txBody>
          <a:bodyPr wrap="square">
            <a:spAutoFit/>
          </a:bodyPr>
          <a:lstStyle/>
          <a:p>
            <a:pPr algn="just" fontAlgn="base">
              <a:lnSpc>
                <a:spcPct val="107000"/>
              </a:lnSpc>
            </a:pPr>
            <a:r>
              <a:rPr lang="es-ES" sz="2800" dirty="0"/>
              <a:t>Como punto de partida de la planeación de la red de distribución, es de vital importancia un adecuado diseño de la misma. En este nivel se debe </a:t>
            </a:r>
            <a:r>
              <a:rPr lang="es-ES" sz="2800" dirty="0" smtClean="0"/>
              <a:t>determinar </a:t>
            </a:r>
            <a:r>
              <a:rPr lang="es-ES" sz="2800" dirty="0"/>
              <a:t>cuál es el </a:t>
            </a:r>
            <a:r>
              <a:rPr lang="es-ES" sz="2800" b="1" dirty="0"/>
              <a:t>número, ubicación y </a:t>
            </a:r>
            <a:r>
              <a:rPr lang="es-ES" sz="2800" b="1" dirty="0" smtClean="0"/>
              <a:t>capacidad </a:t>
            </a:r>
            <a:r>
              <a:rPr lang="es-ES" sz="2800" b="1" dirty="0"/>
              <a:t>de cada una de las bodegas o centros de distribución.</a:t>
            </a:r>
            <a:endParaRPr lang="es-ES" sz="2800" dirty="0"/>
          </a:p>
          <a:p>
            <a:pPr fontAlgn="base">
              <a:lnSpc>
                <a:spcPct val="107000"/>
              </a:lnSpc>
              <a:spcAft>
                <a:spcPts val="0"/>
              </a:spcAft>
            </a:pPr>
            <a:endParaRPr lang="es-ES" sz="2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9528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lnSpcReduction="10000"/>
          </a:bodyPr>
          <a:lstStyle/>
          <a:p>
            <a:pPr marL="0" indent="0">
              <a:buNone/>
            </a:pPr>
            <a:r>
              <a:rPr lang="es-ES" dirty="0"/>
              <a:t>En la práctica no es raro encontrar compañías con </a:t>
            </a:r>
            <a:r>
              <a:rPr lang="es-ES" b="1" dirty="0"/>
              <a:t>diseños de tendencia extrema</a:t>
            </a:r>
            <a:r>
              <a:rPr lang="es-ES" dirty="0"/>
              <a:t>, es decir ya sea con una sola bodega o con bodegas en todas las ciudades principales de cada país. Esto típicamente se debe a una visión limitada del sistema de distribución, haciendo énfasis en la disminución de alguno de los costos implícitos de la cadena y no de todos a la vez. </a:t>
            </a:r>
            <a:endParaRPr lang="es-ES" dirty="0" smtClean="0"/>
          </a:p>
          <a:p>
            <a:pPr marL="0" indent="0">
              <a:buNone/>
            </a:pPr>
            <a:r>
              <a:rPr lang="es-ES" dirty="0" smtClean="0"/>
              <a:t>Por </a:t>
            </a:r>
            <a:r>
              <a:rPr lang="es-ES" dirty="0"/>
              <a:t>ejemplo, una </a:t>
            </a:r>
            <a:r>
              <a:rPr lang="es-ES" b="1" dirty="0"/>
              <a:t>política reduccionista</a:t>
            </a:r>
            <a:r>
              <a:rPr lang="es-ES" dirty="0"/>
              <a:t> en donde se define un solo centro de distribución tendrá costos bajos de inventario, bodegas y transporte primario (se define como primario el transporte de la planta a los puntos de almacenamiento), sin embargo tendrá altos costos de transporte secundario (de los centros de almacenamiento a los clientes). </a:t>
            </a:r>
            <a:endParaRPr lang="es-ES" dirty="0" smtClean="0"/>
          </a:p>
          <a:p>
            <a:pPr marL="0" indent="0">
              <a:buNone/>
            </a:pPr>
            <a:r>
              <a:rPr lang="es-ES" dirty="0" smtClean="0"/>
              <a:t>De </a:t>
            </a:r>
            <a:r>
              <a:rPr lang="es-ES" dirty="0"/>
              <a:t>otro lado ante una </a:t>
            </a:r>
            <a:r>
              <a:rPr lang="es-ES" b="1" dirty="0"/>
              <a:t>política expansionista</a:t>
            </a:r>
            <a:r>
              <a:rPr lang="es-ES" dirty="0"/>
              <a:t>, con muchos centros de distribución o bodegas, se puede argumentar bajos costos de transporte secundario y altos niveles de servicio por cercanía al cliente</a:t>
            </a:r>
          </a:p>
        </p:txBody>
      </p:sp>
    </p:spTree>
    <p:extLst>
      <p:ext uri="{BB962C8B-B14F-4D97-AF65-F5344CB8AC3E}">
        <p14:creationId xmlns:p14="http://schemas.microsoft.com/office/powerpoint/2010/main" val="131622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850006"/>
            <a:ext cx="10515600" cy="5326957"/>
          </a:xfrm>
        </p:spPr>
        <p:txBody>
          <a:bodyPr>
            <a:normAutofit/>
          </a:bodyPr>
          <a:lstStyle/>
          <a:p>
            <a:pPr marL="0" indent="0" algn="just" fontAlgn="base">
              <a:buNone/>
            </a:pPr>
            <a:r>
              <a:rPr lang="es-ES" dirty="0"/>
              <a:t>Es por esto que es importante entender la dinámica del costo del sistema ante aumento o disminución en el número de bodegas. </a:t>
            </a:r>
            <a:r>
              <a:rPr lang="es-ES" dirty="0" smtClean="0"/>
              <a:t>Se describe en la tabla</a:t>
            </a:r>
          </a:p>
          <a:p>
            <a:pPr algn="just" fontAlgn="base"/>
            <a:endParaRPr lang="es-CO" dirty="0"/>
          </a:p>
          <a:p>
            <a:pPr algn="just" fontAlgn="base"/>
            <a:endParaRPr lang="es-CO" dirty="0" smtClean="0"/>
          </a:p>
          <a:p>
            <a:pPr algn="just" fontAlgn="base"/>
            <a:endParaRPr lang="es-CO" dirty="0"/>
          </a:p>
          <a:p>
            <a:pPr algn="just" fontAlgn="base"/>
            <a:endParaRPr lang="es-CO" dirty="0" smtClean="0"/>
          </a:p>
          <a:p>
            <a:pPr algn="just" fontAlgn="base"/>
            <a:endParaRPr lang="es-CO" dirty="0"/>
          </a:p>
          <a:p>
            <a:pPr algn="just" fontAlgn="base"/>
            <a:endParaRPr lang="es-CO" dirty="0" smtClean="0"/>
          </a:p>
          <a:p>
            <a:pPr algn="just" fontAlgn="base"/>
            <a:endParaRPr lang="es-CO" dirty="0"/>
          </a:p>
          <a:p>
            <a:pPr algn="just" fontAlgn="base"/>
            <a:endParaRPr lang="es-ES" dirty="0"/>
          </a:p>
          <a:p>
            <a:pPr marL="0" indent="0" algn="just" fontAlgn="base">
              <a:buNone/>
            </a:pPr>
            <a:r>
              <a:rPr lang="es-ES" dirty="0"/>
              <a:t>En el mercado es sencillo encontrar diferentes sistemas que soportan la toma de decisión en cuanto a la configuración de la red. Sin embargo, vale la </a:t>
            </a:r>
            <a:r>
              <a:rPr lang="es-ES" dirty="0" smtClean="0"/>
              <a:t>pena tener en cuenta que sin importar lo sofisticado del software que se utilice como herramienta, la definición exitosa de la configuración de red depende en mayor medida de la metodología que se implemente, </a:t>
            </a:r>
            <a:endParaRPr lang="es-ES" dirty="0"/>
          </a:p>
          <a:p>
            <a:pPr marL="0" indent="0" algn="just" fontAlgn="base">
              <a:buNone/>
            </a:pPr>
            <a:endParaRPr lang="es-ES" dirty="0"/>
          </a:p>
        </p:txBody>
      </p:sp>
      <p:pic>
        <p:nvPicPr>
          <p:cNvPr id="7" name="Marcador de contenido 3" descr="http://vaticgroup.com/wp-content/uploads/2012/10/costo-de-distribucion-anual-300x156.jpg">
            <a:hlinkClick r:id="rId2"/>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3855880" y="1719324"/>
            <a:ext cx="3974474" cy="2735140"/>
          </a:xfrm>
          <a:prstGeom prst="rect">
            <a:avLst/>
          </a:prstGeom>
          <a:noFill/>
          <a:ln>
            <a:noFill/>
          </a:ln>
        </p:spPr>
      </p:pic>
    </p:spTree>
    <p:extLst>
      <p:ext uri="{BB962C8B-B14F-4D97-AF65-F5344CB8AC3E}">
        <p14:creationId xmlns:p14="http://schemas.microsoft.com/office/powerpoint/2010/main" val="2116440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5" name="Marcador de contenido 4"/>
          <p:cNvSpPr>
            <a:spLocks noGrp="1"/>
          </p:cNvSpPr>
          <p:nvPr>
            <p:ph idx="1"/>
          </p:nvPr>
        </p:nvSpPr>
        <p:spPr/>
        <p:txBody>
          <a:bodyPr>
            <a:normAutofit/>
          </a:bodyPr>
          <a:lstStyle/>
          <a:p>
            <a:pPr marL="0" indent="0" fontAlgn="base">
              <a:buNone/>
            </a:pPr>
            <a:r>
              <a:rPr lang="es-ES" dirty="0" smtClean="0"/>
              <a:t>es por ello recomendable evaluar varios escenarios en diferentes dimensiones como por ejemplo: cambios en la demanda, cambios en el costo de transporte, diferentes ubicaciones, etc.</a:t>
            </a:r>
          </a:p>
          <a:p>
            <a:pPr marL="0" indent="0" fontAlgn="base">
              <a:buNone/>
            </a:pPr>
            <a:endParaRPr lang="es-ES" dirty="0" smtClean="0"/>
          </a:p>
          <a:p>
            <a:pPr marL="0" indent="0" fontAlgn="base">
              <a:buNone/>
            </a:pPr>
            <a:r>
              <a:rPr lang="es-ES" dirty="0" smtClean="0"/>
              <a:t>En la ilustración 1-1 se observa el resultado</a:t>
            </a:r>
            <a:r>
              <a:rPr lang="es-ES" b="1" dirty="0" smtClean="0"/>
              <a:t>2</a:t>
            </a:r>
            <a:r>
              <a:rPr lang="es-ES" dirty="0" smtClean="0"/>
              <a:t> de un estudio de diseño de red de una compañía latinoamericana del sector Industrial. El costo de operar con una u ocho bodegas es muy similar, a pesar de tener componentes muy diferentes en su estructura. Por otro lado se observa que bajo estos esquemas se obtienen los niveles más altos de costos.</a:t>
            </a:r>
          </a:p>
          <a:p>
            <a:endParaRPr lang="es-ES" dirty="0"/>
          </a:p>
        </p:txBody>
      </p:sp>
    </p:spTree>
    <p:extLst>
      <p:ext uri="{BB962C8B-B14F-4D97-AF65-F5344CB8AC3E}">
        <p14:creationId xmlns:p14="http://schemas.microsoft.com/office/powerpoint/2010/main" val="2998422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Operación de CD y Bodegas</a:t>
            </a:r>
            <a:endParaRPr lang="es-ES" dirty="0"/>
          </a:p>
        </p:txBody>
      </p:sp>
      <p:sp>
        <p:nvSpPr>
          <p:cNvPr id="3" name="Marcador de contenido 2"/>
          <p:cNvSpPr>
            <a:spLocks noGrp="1"/>
          </p:cNvSpPr>
          <p:nvPr>
            <p:ph idx="1"/>
          </p:nvPr>
        </p:nvSpPr>
        <p:spPr/>
        <p:txBody>
          <a:bodyPr/>
          <a:lstStyle/>
          <a:p>
            <a:r>
              <a:rPr lang="es-ES" dirty="0"/>
              <a:t>El siguiente nivel donde típicamente se pierde valor en las compañías es en un mal diseño de la operación, dimensionamiento y procesos al interior de las bodegas y centros de distribución.</a:t>
            </a:r>
          </a:p>
        </p:txBody>
      </p:sp>
      <p:pic>
        <p:nvPicPr>
          <p:cNvPr id="2050" name="Picture 2" descr="http://vaticgroup.com/wp-content/uploads/2012/10/almacenamientosustancia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0145" y="3323398"/>
            <a:ext cx="4267200" cy="3200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4106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2.1 Infraestructura y equipos	</a:t>
            </a:r>
            <a:endParaRPr lang="es-ES" dirty="0"/>
          </a:p>
        </p:txBody>
      </p:sp>
      <p:sp>
        <p:nvSpPr>
          <p:cNvPr id="3" name="Marcador de contenido 2"/>
          <p:cNvSpPr>
            <a:spLocks noGrp="1"/>
          </p:cNvSpPr>
          <p:nvPr>
            <p:ph idx="1"/>
          </p:nvPr>
        </p:nvSpPr>
        <p:spPr/>
        <p:txBody>
          <a:bodyPr>
            <a:normAutofit lnSpcReduction="10000"/>
          </a:bodyPr>
          <a:lstStyle/>
          <a:p>
            <a:pPr fontAlgn="base"/>
            <a:r>
              <a:rPr lang="es-ES" dirty="0"/>
              <a:t>Incluye la selección adecuada del terreno, construcción, equipos de almacenamiento, estructuras de almacenamiento y disposición de </a:t>
            </a:r>
            <a:r>
              <a:rPr lang="es-ES" dirty="0" err="1"/>
              <a:t>layout</a:t>
            </a:r>
            <a:r>
              <a:rPr lang="es-ES" dirty="0"/>
              <a:t>.</a:t>
            </a:r>
          </a:p>
          <a:p>
            <a:pPr fontAlgn="base"/>
            <a:r>
              <a:rPr lang="es-ES" u="sng" dirty="0"/>
              <a:t>Patios:</a:t>
            </a:r>
            <a:r>
              <a:rPr lang="es-ES" dirty="0"/>
              <a:t> adecuados para el tipo de vehículo que se vaya a recibir y a despachar, con radio de giro y zona de parqueo suficiente.</a:t>
            </a:r>
          </a:p>
          <a:p>
            <a:pPr fontAlgn="base"/>
            <a:r>
              <a:rPr lang="es-ES" u="sng" dirty="0"/>
              <a:t>Equipos:</a:t>
            </a:r>
            <a:r>
              <a:rPr lang="es-ES" dirty="0"/>
              <a:t> deben ser suficientes y con las características adecuadas para la recepción, almacenamiento, alistamiento y despacho: bandas transportadoras, montacargas, </a:t>
            </a:r>
            <a:r>
              <a:rPr lang="es-ES" dirty="0" err="1"/>
              <a:t>reach</a:t>
            </a:r>
            <a:r>
              <a:rPr lang="es-ES" dirty="0"/>
              <a:t>, </a:t>
            </a:r>
            <a:r>
              <a:rPr lang="es-ES" dirty="0" err="1"/>
              <a:t>order</a:t>
            </a:r>
            <a:r>
              <a:rPr lang="es-ES" dirty="0"/>
              <a:t> </a:t>
            </a:r>
            <a:r>
              <a:rPr lang="es-ES" dirty="0" err="1"/>
              <a:t>picker</a:t>
            </a:r>
            <a:r>
              <a:rPr lang="es-ES" dirty="0"/>
              <a:t>, trilaterales, etc.</a:t>
            </a:r>
          </a:p>
          <a:p>
            <a:pPr fontAlgn="base"/>
            <a:r>
              <a:rPr lang="es-ES" u="sng" dirty="0"/>
              <a:t>Piso:</a:t>
            </a:r>
            <a:r>
              <a:rPr lang="es-ES" dirty="0"/>
              <a:t> adecuados para el manejo de la mercancía y operación de los equipos que la transportan.</a:t>
            </a:r>
          </a:p>
          <a:p>
            <a:pPr fontAlgn="base"/>
            <a:r>
              <a:rPr lang="es-ES" u="sng" dirty="0"/>
              <a:t>Muelles:</a:t>
            </a:r>
            <a:r>
              <a:rPr lang="es-ES" dirty="0"/>
              <a:t> En cantidad suficiente, preferiblemente con plataforma niveladora.</a:t>
            </a:r>
          </a:p>
          <a:p>
            <a:pPr fontAlgn="base"/>
            <a:r>
              <a:rPr lang="es-ES" u="sng" dirty="0"/>
              <a:t>Altura:</a:t>
            </a:r>
            <a:r>
              <a:rPr lang="es-ES" dirty="0"/>
              <a:t> La máxima posible (sujeto a restricciones propias del producto</a:t>
            </a:r>
            <a:r>
              <a:rPr lang="es-ES" dirty="0" smtClean="0"/>
              <a:t>).</a:t>
            </a:r>
            <a:endParaRPr lang="es-ES" dirty="0"/>
          </a:p>
        </p:txBody>
      </p:sp>
    </p:spTree>
    <p:extLst>
      <p:ext uri="{BB962C8B-B14F-4D97-AF65-F5344CB8AC3E}">
        <p14:creationId xmlns:p14="http://schemas.microsoft.com/office/powerpoint/2010/main" val="2594484309"/>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603</TotalTime>
  <Words>1014</Words>
  <Application>Microsoft Office PowerPoint</Application>
  <PresentationFormat>Panorámica</PresentationFormat>
  <Paragraphs>87</Paragraphs>
  <Slides>24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Arial</vt:lpstr>
      <vt:lpstr>Calibri</vt:lpstr>
      <vt:lpstr>Century Gothic</vt:lpstr>
      <vt:lpstr>Times New Roman</vt:lpstr>
      <vt:lpstr>Wingdings 3</vt:lpstr>
      <vt:lpstr>Espiral</vt:lpstr>
      <vt:lpstr>Cadena de Distribución</vt:lpstr>
      <vt:lpstr>Cadena de Suministros</vt:lpstr>
      <vt:lpstr>Presentación de PowerPoint</vt:lpstr>
      <vt:lpstr>Diseño de la Red</vt:lpstr>
      <vt:lpstr>Presentación de PowerPoint</vt:lpstr>
      <vt:lpstr>Presentación de PowerPoint</vt:lpstr>
      <vt:lpstr>Presentación de PowerPoint</vt:lpstr>
      <vt:lpstr>Operación de CD y Bodegas</vt:lpstr>
      <vt:lpstr>2.1 Infraestructura y equipos </vt:lpstr>
      <vt:lpstr>Presentación de PowerPoint</vt:lpstr>
      <vt:lpstr>2.2. Procesos</vt:lpstr>
      <vt:lpstr>Presentación de PowerPoint</vt:lpstr>
      <vt:lpstr>2.3 Tecnología e Información</vt:lpstr>
      <vt:lpstr>Presentación de PowerPoint</vt:lpstr>
      <vt:lpstr>2.4. Características generales</vt:lpstr>
      <vt:lpstr>3. Inventarios y portafolios de productos</vt:lpstr>
      <vt:lpstr>Presentación de PowerPoint</vt:lpstr>
      <vt:lpstr>3.2. ¿Qué producir, qué almacenar?</vt:lpstr>
      <vt:lpstr>¿qué puede ser menos estratégico que perder dinero? </vt:lpstr>
      <vt:lpstr>4. La Variabilidad (inventarios)</vt:lpstr>
      <vt:lpstr>Presentación de PowerPoint</vt:lpstr>
      <vt:lpstr>Presentación de PowerPoint</vt:lpstr>
      <vt:lpstr>5. Promesa de Servicio </vt:lpstr>
      <vt:lpstr>6. Indicadores y alertas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Cadena de Distribución</dc:title>
  <dc:creator>Lorena Mora Urbina</dc:creator>
  <cp:lastModifiedBy>Lorena Mora Urbina</cp:lastModifiedBy>
  <cp:revision>9</cp:revision>
  <dcterms:created xsi:type="dcterms:W3CDTF">2017-02-21T03:40:44Z</dcterms:created>
  <dcterms:modified xsi:type="dcterms:W3CDTF">2017-02-28T13:22:58Z</dcterms:modified>
</cp:coreProperties>
</file>