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57" r:id="rId3"/>
    <p:sldId id="270" r:id="rId4"/>
    <p:sldId id="271" r:id="rId5"/>
    <p:sldId id="258" r:id="rId6"/>
    <p:sldId id="272" r:id="rId7"/>
    <p:sldId id="275" r:id="rId8"/>
    <p:sldId id="273" r:id="rId9"/>
    <p:sldId id="276" r:id="rId10"/>
    <p:sldId id="259" r:id="rId11"/>
    <p:sldId id="260" r:id="rId12"/>
    <p:sldId id="277" r:id="rId13"/>
    <p:sldId id="266" r:id="rId14"/>
    <p:sldId id="278" r:id="rId15"/>
    <p:sldId id="279" r:id="rId16"/>
    <p:sldId id="280" r:id="rId17"/>
    <p:sldId id="281" r:id="rId18"/>
    <p:sldId id="282" r:id="rId19"/>
    <p:sldId id="261" r:id="rId20"/>
    <p:sldId id="262" r:id="rId21"/>
    <p:sldId id="283" r:id="rId22"/>
    <p:sldId id="264" r:id="rId23"/>
    <p:sldId id="284" r:id="rId24"/>
    <p:sldId id="285" r:id="rId2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3A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102ACA-C01E-4834-809D-B686C2D74F94}" type="datetimeFigureOut">
              <a:rPr lang="es-CO" smtClean="0"/>
              <a:t>12/04/2017</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2CA63-3D86-4788-A81F-20F6DA886C8B}" type="slidenum">
              <a:rPr lang="es-CO" smtClean="0"/>
              <a:t>‹Nº›</a:t>
            </a:fld>
            <a:endParaRPr lang="es-CO"/>
          </a:p>
        </p:txBody>
      </p:sp>
    </p:spTree>
    <p:extLst>
      <p:ext uri="{BB962C8B-B14F-4D97-AF65-F5344CB8AC3E}">
        <p14:creationId xmlns:p14="http://schemas.microsoft.com/office/powerpoint/2010/main" val="19622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CAF557A-1EA1-4EA0-ADFE-863D612F850E}" type="datetimeFigureOut">
              <a:rPr lang="es-ES" smtClean="0"/>
              <a:t>12/04/2017</a:t>
            </a:fld>
            <a:endParaRPr lang="es-E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s-E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17A29B-4083-4F00-A679-1A9F28EEBCBC}" type="slidenum">
              <a:rPr lang="es-ES" smtClean="0"/>
              <a:t>‹Nº›</a:t>
            </a:fld>
            <a:endParaRPr lang="es-ES"/>
          </a:p>
        </p:txBody>
      </p:sp>
    </p:spTree>
    <p:extLst>
      <p:ext uri="{BB962C8B-B14F-4D97-AF65-F5344CB8AC3E}">
        <p14:creationId xmlns:p14="http://schemas.microsoft.com/office/powerpoint/2010/main" val="2346901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CAF557A-1EA1-4EA0-ADFE-863D612F850E}" type="datetimeFigureOut">
              <a:rPr lang="es-ES" smtClean="0"/>
              <a:t>12/04/2017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C17A29B-4083-4F00-A679-1A9F28EEBCBC}" type="slidenum">
              <a:rPr lang="es-ES" smtClean="0"/>
              <a:t>‹Nº›</a:t>
            </a:fld>
            <a:endParaRPr lang="es-ES"/>
          </a:p>
        </p:txBody>
      </p:sp>
    </p:spTree>
    <p:extLst>
      <p:ext uri="{BB962C8B-B14F-4D97-AF65-F5344CB8AC3E}">
        <p14:creationId xmlns:p14="http://schemas.microsoft.com/office/powerpoint/2010/main" val="34694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CAF557A-1EA1-4EA0-ADFE-863D612F850E}" type="datetimeFigureOut">
              <a:rPr lang="es-ES" smtClean="0"/>
              <a:t>12/04/2017</a:t>
            </a:fld>
            <a:endParaRPr lang="es-ES"/>
          </a:p>
        </p:txBody>
      </p:sp>
      <p:sp>
        <p:nvSpPr>
          <p:cNvPr id="5" name="Footer Placeholder 4"/>
          <p:cNvSpPr>
            <a:spLocks noGrp="1"/>
          </p:cNvSpPr>
          <p:nvPr>
            <p:ph type="ftr" sz="quarter" idx="11"/>
          </p:nvPr>
        </p:nvSpPr>
        <p:spPr>
          <a:xfrm>
            <a:off x="774923" y="5951811"/>
            <a:ext cx="7896279" cy="365125"/>
          </a:xfrm>
        </p:spPr>
        <p:txBody>
          <a:bodyPr/>
          <a:lstStyle/>
          <a:p>
            <a:endParaRPr lang="es-E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17A29B-4083-4F00-A679-1A9F28EEBCBC}" type="slidenum">
              <a:rPr lang="es-ES" smtClean="0"/>
              <a:t>‹Nº›</a:t>
            </a:fld>
            <a:endParaRPr lang="es-ES"/>
          </a:p>
        </p:txBody>
      </p:sp>
    </p:spTree>
    <p:extLst>
      <p:ext uri="{BB962C8B-B14F-4D97-AF65-F5344CB8AC3E}">
        <p14:creationId xmlns:p14="http://schemas.microsoft.com/office/powerpoint/2010/main" val="2316147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CAF557A-1EA1-4EA0-ADFE-863D612F850E}" type="datetimeFigureOut">
              <a:rPr lang="es-ES" smtClean="0"/>
              <a:t>12/04/2017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10558300" y="5956137"/>
            <a:ext cx="1052508" cy="365125"/>
          </a:xfrm>
        </p:spPr>
        <p:txBody>
          <a:bodyPr/>
          <a:lstStyle/>
          <a:p>
            <a:fld id="{CC17A29B-4083-4F00-A679-1A9F28EEBCBC}" type="slidenum">
              <a:rPr lang="es-ES" smtClean="0"/>
              <a:t>‹Nº›</a:t>
            </a:fld>
            <a:endParaRPr lang="es-ES"/>
          </a:p>
        </p:txBody>
      </p:sp>
    </p:spTree>
    <p:extLst>
      <p:ext uri="{BB962C8B-B14F-4D97-AF65-F5344CB8AC3E}">
        <p14:creationId xmlns:p14="http://schemas.microsoft.com/office/powerpoint/2010/main" val="3475973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CAF557A-1EA1-4EA0-ADFE-863D612F850E}" type="datetimeFigureOut">
              <a:rPr lang="es-ES" smtClean="0"/>
              <a:t>12/04/2017</a:t>
            </a:fld>
            <a:endParaRPr lang="es-E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s-E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17A29B-4083-4F00-A679-1A9F28EEBCBC}" type="slidenum">
              <a:rPr lang="es-ES" smtClean="0"/>
              <a:t>‹Nº›</a:t>
            </a:fld>
            <a:endParaRPr lang="es-ES"/>
          </a:p>
        </p:txBody>
      </p:sp>
    </p:spTree>
    <p:extLst>
      <p:ext uri="{BB962C8B-B14F-4D97-AF65-F5344CB8AC3E}">
        <p14:creationId xmlns:p14="http://schemas.microsoft.com/office/powerpoint/2010/main" val="3533203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CAF557A-1EA1-4EA0-ADFE-863D612F850E}" type="datetimeFigureOut">
              <a:rPr lang="es-ES" smtClean="0"/>
              <a:t>12/04/2017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C17A29B-4083-4F00-A679-1A9F28EEBCBC}" type="slidenum">
              <a:rPr lang="es-ES" smtClean="0"/>
              <a:t>‹Nº›</a:t>
            </a:fld>
            <a:endParaRPr lang="es-ES"/>
          </a:p>
        </p:txBody>
      </p:sp>
    </p:spTree>
    <p:extLst>
      <p:ext uri="{BB962C8B-B14F-4D97-AF65-F5344CB8AC3E}">
        <p14:creationId xmlns:p14="http://schemas.microsoft.com/office/powerpoint/2010/main" val="281719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CAF557A-1EA1-4EA0-ADFE-863D612F850E}" type="datetimeFigureOut">
              <a:rPr lang="es-ES" smtClean="0"/>
              <a:t>12/04/2017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C17A29B-4083-4F00-A679-1A9F28EEBCBC}" type="slidenum">
              <a:rPr lang="es-ES" smtClean="0"/>
              <a:t>‹Nº›</a:t>
            </a:fld>
            <a:endParaRPr lang="es-ES"/>
          </a:p>
        </p:txBody>
      </p:sp>
    </p:spTree>
    <p:extLst>
      <p:ext uri="{BB962C8B-B14F-4D97-AF65-F5344CB8AC3E}">
        <p14:creationId xmlns:p14="http://schemas.microsoft.com/office/powerpoint/2010/main" val="2377642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CAF557A-1EA1-4EA0-ADFE-863D612F850E}" type="datetimeFigureOut">
              <a:rPr lang="es-ES" smtClean="0"/>
              <a:t>12/04/2017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C17A29B-4083-4F00-A679-1A9F28EEBCBC}" type="slidenum">
              <a:rPr lang="es-ES" smtClean="0"/>
              <a:t>‹Nº›</a:t>
            </a:fld>
            <a:endParaRPr lang="es-E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29329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F557A-1EA1-4EA0-ADFE-863D612F850E}" type="datetimeFigureOut">
              <a:rPr lang="es-ES" smtClean="0"/>
              <a:t>12/04/2017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C17A29B-4083-4F00-A679-1A9F28EEBCBC}" type="slidenum">
              <a:rPr lang="es-ES" smtClean="0"/>
              <a:t>‹Nº›</a:t>
            </a:fld>
            <a:endParaRPr lang="es-ES"/>
          </a:p>
        </p:txBody>
      </p:sp>
    </p:spTree>
    <p:extLst>
      <p:ext uri="{BB962C8B-B14F-4D97-AF65-F5344CB8AC3E}">
        <p14:creationId xmlns:p14="http://schemas.microsoft.com/office/powerpoint/2010/main" val="1598899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CAF557A-1EA1-4EA0-ADFE-863D612F850E}" type="datetimeFigureOut">
              <a:rPr lang="es-ES" smtClean="0"/>
              <a:t>12/04/2017</a:t>
            </a:fld>
            <a:endParaRPr lang="es-E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17A29B-4083-4F00-A679-1A9F28EEBCBC}" type="slidenum">
              <a:rPr lang="es-ES" smtClean="0"/>
              <a:t>‹Nº›</a:t>
            </a:fld>
            <a:endParaRPr lang="es-ES"/>
          </a:p>
        </p:txBody>
      </p:sp>
    </p:spTree>
    <p:extLst>
      <p:ext uri="{BB962C8B-B14F-4D97-AF65-F5344CB8AC3E}">
        <p14:creationId xmlns:p14="http://schemas.microsoft.com/office/powerpoint/2010/main" val="2361505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ACAF557A-1EA1-4EA0-ADFE-863D612F850E}" type="datetimeFigureOut">
              <a:rPr lang="es-ES" smtClean="0"/>
              <a:t>12/04/2017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C17A29B-4083-4F00-A679-1A9F28EEBCBC}" type="slidenum">
              <a:rPr lang="es-ES" smtClean="0"/>
              <a:t>‹Nº›</a:t>
            </a:fld>
            <a:endParaRPr lang="es-ES"/>
          </a:p>
        </p:txBody>
      </p:sp>
    </p:spTree>
    <p:extLst>
      <p:ext uri="{BB962C8B-B14F-4D97-AF65-F5344CB8AC3E}">
        <p14:creationId xmlns:p14="http://schemas.microsoft.com/office/powerpoint/2010/main" val="217587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CAF557A-1EA1-4EA0-ADFE-863D612F850E}" type="datetimeFigureOut">
              <a:rPr lang="es-ES" smtClean="0"/>
              <a:t>12/04/2017</a:t>
            </a:fld>
            <a:endParaRPr lang="es-E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s-E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17A29B-4083-4F00-A679-1A9F28EEBCBC}" type="slidenum">
              <a:rPr lang="es-ES" smtClean="0"/>
              <a:t>‹Nº›</a:t>
            </a:fld>
            <a:endParaRPr lang="es-E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59390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vuce.gov.co/index!.php?id_menu=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n para empres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4105" y="3299792"/>
            <a:ext cx="2714952" cy="2166397"/>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2045001" y="883224"/>
            <a:ext cx="8149347" cy="1754326"/>
          </a:xfrm>
          <a:prstGeom prst="rect">
            <a:avLst/>
          </a:prstGeom>
          <a:noFill/>
        </p:spPr>
        <p:txBody>
          <a:bodyPr wrap="none" lIns="91440" tIns="45720" rIns="91440" bIns="45720">
            <a:spAutoFit/>
          </a:bodyPr>
          <a:lstStyle/>
          <a:p>
            <a:pPr algn="ctr"/>
            <a:r>
              <a:rPr lang="es-ES" sz="5400" b="1" dirty="0">
                <a:ln w="9525">
                  <a:solidFill>
                    <a:schemeClr val="accent1">
                      <a:lumMod val="50000"/>
                    </a:schemeClr>
                  </a:solidFill>
                  <a:prstDash val="solid"/>
                </a:ln>
                <a:solidFill>
                  <a:srgbClr val="00B0F0"/>
                </a:solidFill>
                <a:effectLst>
                  <a:outerShdw blurRad="12700" dist="38100" dir="2700000" algn="tl" rotWithShape="0">
                    <a:schemeClr val="accent5">
                      <a:lumMod val="60000"/>
                      <a:lumOff val="40000"/>
                    </a:schemeClr>
                  </a:outerShdw>
                </a:effectLst>
              </a:rPr>
              <a:t>Ingreso de mercancías al</a:t>
            </a:r>
          </a:p>
          <a:p>
            <a:pPr algn="ctr"/>
            <a:r>
              <a:rPr lang="es-ES" sz="5400" b="1" dirty="0">
                <a:ln w="9525">
                  <a:solidFill>
                    <a:schemeClr val="accent1">
                      <a:lumMod val="50000"/>
                    </a:schemeClr>
                  </a:solidFill>
                  <a:prstDash val="solid"/>
                </a:ln>
                <a:solidFill>
                  <a:srgbClr val="00B0F0"/>
                </a:solidFill>
                <a:effectLst>
                  <a:outerShdw blurRad="12700" dist="38100" dir="2700000" algn="tl" rotWithShape="0">
                    <a:schemeClr val="accent5">
                      <a:lumMod val="60000"/>
                      <a:lumOff val="40000"/>
                    </a:schemeClr>
                  </a:outerShdw>
                </a:effectLst>
              </a:rPr>
              <a:t>Territorio aduanero </a:t>
            </a:r>
            <a:r>
              <a:rPr lang="es-E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596745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065008" y="709869"/>
            <a:ext cx="7459286" cy="1569660"/>
          </a:xfrm>
          <a:prstGeom prst="rect">
            <a:avLst/>
          </a:prstGeom>
        </p:spPr>
        <p:txBody>
          <a:bodyPr wrap="none">
            <a:spAutoFit/>
          </a:bodyPr>
          <a:lstStyle/>
          <a:p>
            <a:pPr algn="ctr"/>
            <a:r>
              <a:rPr lang="es-ES" sz="4800" b="1" dirty="0">
                <a:ln w="9525">
                  <a:solidFill>
                    <a:schemeClr val="accent1">
                      <a:lumMod val="50000"/>
                    </a:schemeClr>
                  </a:solidFill>
                  <a:prstDash val="solid"/>
                </a:ln>
                <a:solidFill>
                  <a:srgbClr val="00B0F0"/>
                </a:solidFill>
                <a:effectLst>
                  <a:outerShdw blurRad="12700" dist="38100" dir="2700000" algn="tl" rotWithShape="0">
                    <a:schemeClr val="accent5">
                      <a:lumMod val="60000"/>
                      <a:lumOff val="40000"/>
                    </a:schemeClr>
                  </a:outerShdw>
                </a:effectLst>
              </a:rPr>
              <a:t>4. Transporte y Seguro de</a:t>
            </a:r>
          </a:p>
          <a:p>
            <a:pPr algn="ctr"/>
            <a:r>
              <a:rPr lang="es-ES" sz="4800" b="1" dirty="0">
                <a:ln w="9525">
                  <a:solidFill>
                    <a:schemeClr val="accent1">
                      <a:lumMod val="50000"/>
                    </a:schemeClr>
                  </a:solidFill>
                  <a:prstDash val="solid"/>
                </a:ln>
                <a:solidFill>
                  <a:srgbClr val="00B0F0"/>
                </a:solidFill>
                <a:effectLst>
                  <a:outerShdw blurRad="12700" dist="38100" dir="2700000" algn="tl" rotWithShape="0">
                    <a:schemeClr val="accent5">
                      <a:lumMod val="60000"/>
                      <a:lumOff val="40000"/>
                    </a:schemeClr>
                  </a:outerShdw>
                </a:effectLst>
              </a:rPr>
              <a:t>mercancías</a:t>
            </a:r>
            <a:endParaRPr lang="es-ES" sz="4800" dirty="0"/>
          </a:p>
        </p:txBody>
      </p:sp>
      <p:sp>
        <p:nvSpPr>
          <p:cNvPr id="7" name="Abrir llave 6"/>
          <p:cNvSpPr/>
          <p:nvPr/>
        </p:nvSpPr>
        <p:spPr>
          <a:xfrm>
            <a:off x="3549009" y="2963072"/>
            <a:ext cx="666206" cy="168844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cxnSp>
        <p:nvCxnSpPr>
          <p:cNvPr id="9" name="Conector recto de flecha 8"/>
          <p:cNvCxnSpPr/>
          <p:nvPr/>
        </p:nvCxnSpPr>
        <p:spPr>
          <a:xfrm>
            <a:off x="2953662" y="3641537"/>
            <a:ext cx="4717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102" name="Picture 6" descr="Resultado de imagen para ICONO DE PROPIEDAD"/>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48406" y="2810022"/>
            <a:ext cx="1543440" cy="1543440"/>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4068371" y="3021748"/>
            <a:ext cx="3335239" cy="1938992"/>
          </a:xfrm>
          <a:prstGeom prst="rect">
            <a:avLst/>
          </a:prstGeom>
        </p:spPr>
        <p:txBody>
          <a:bodyPr wrap="square">
            <a:spAutoFit/>
          </a:bodyPr>
          <a:lstStyle/>
          <a:p>
            <a:r>
              <a:rPr lang="es-ES" sz="2400" dirty="0">
                <a:solidFill>
                  <a:srgbClr val="000000"/>
                </a:solidFill>
                <a:latin typeface="Times New Roman" panose="02020603050405020304" pitchFamily="18" charset="0"/>
              </a:rPr>
              <a:t> - Contratación del transporte</a:t>
            </a:r>
          </a:p>
          <a:p>
            <a:endParaRPr lang="es-ES" sz="2400" dirty="0">
              <a:solidFill>
                <a:srgbClr val="000000"/>
              </a:solidFill>
              <a:latin typeface="Times New Roman" panose="02020603050405020304" pitchFamily="18" charset="0"/>
            </a:endParaRPr>
          </a:p>
          <a:p>
            <a:r>
              <a:rPr lang="es-ES" sz="2400" dirty="0">
                <a:solidFill>
                  <a:srgbClr val="000000"/>
                </a:solidFill>
                <a:latin typeface="Times New Roman" panose="02020603050405020304" pitchFamily="18" charset="0"/>
              </a:rPr>
              <a:t>- Contratación del seguro</a:t>
            </a:r>
          </a:p>
          <a:p>
            <a:r>
              <a:rPr lang="es-ES" sz="2400"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638771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32200" y="840769"/>
            <a:ext cx="10860345" cy="830997"/>
          </a:xfrm>
          <a:prstGeom prst="rect">
            <a:avLst/>
          </a:prstGeom>
        </p:spPr>
        <p:txBody>
          <a:bodyPr wrap="none">
            <a:spAutoFit/>
          </a:bodyPr>
          <a:lstStyle/>
          <a:p>
            <a:r>
              <a:rPr lang="es-ES" sz="4800" b="1" dirty="0">
                <a:ln w="9525">
                  <a:solidFill>
                    <a:schemeClr val="accent1">
                      <a:lumMod val="50000"/>
                    </a:schemeClr>
                  </a:solidFill>
                  <a:prstDash val="solid"/>
                </a:ln>
                <a:solidFill>
                  <a:srgbClr val="00B0F0"/>
                </a:solidFill>
                <a:effectLst>
                  <a:outerShdw blurRad="12700" dist="38100" dir="2700000" algn="tl" rotWithShape="0">
                    <a:schemeClr val="accent5">
                      <a:lumMod val="60000"/>
                      <a:lumOff val="40000"/>
                    </a:schemeClr>
                  </a:outerShdw>
                </a:effectLst>
              </a:rPr>
              <a:t>5. Establecimiento del Medio de Pago</a:t>
            </a:r>
            <a:endParaRPr lang="es-ES" sz="4800" dirty="0"/>
          </a:p>
        </p:txBody>
      </p:sp>
      <p:sp>
        <p:nvSpPr>
          <p:cNvPr id="5" name="CuadroTexto 4"/>
          <p:cNvSpPr txBox="1"/>
          <p:nvPr/>
        </p:nvSpPr>
        <p:spPr>
          <a:xfrm>
            <a:off x="1582771" y="5376220"/>
            <a:ext cx="2612571" cy="461665"/>
          </a:xfrm>
          <a:prstGeom prst="rect">
            <a:avLst/>
          </a:prstGeom>
          <a:noFill/>
        </p:spPr>
        <p:txBody>
          <a:bodyPr wrap="square" rtlCol="0">
            <a:spAutoFit/>
          </a:bodyPr>
          <a:lstStyle/>
          <a:p>
            <a:r>
              <a:rPr lang="es-ES" sz="2400" dirty="0"/>
              <a:t>REEMBOLSO</a:t>
            </a:r>
          </a:p>
        </p:txBody>
      </p:sp>
      <p:sp>
        <p:nvSpPr>
          <p:cNvPr id="6" name="Rectángulo 5"/>
          <p:cNvSpPr/>
          <p:nvPr/>
        </p:nvSpPr>
        <p:spPr>
          <a:xfrm>
            <a:off x="4438041" y="3005947"/>
            <a:ext cx="7011837" cy="1323439"/>
          </a:xfrm>
          <a:prstGeom prst="rect">
            <a:avLst/>
          </a:prstGeom>
        </p:spPr>
        <p:txBody>
          <a:bodyPr wrap="square">
            <a:spAutoFit/>
          </a:bodyPr>
          <a:lstStyle/>
          <a:p>
            <a:pPr algn="just"/>
            <a:r>
              <a:rPr lang="es-ES" sz="2000" dirty="0">
                <a:solidFill>
                  <a:srgbClr val="000000"/>
                </a:solidFill>
                <a:latin typeface="Calibri" panose="020F0502020204030204" pitchFamily="34" charset="0"/>
              </a:rPr>
              <a:t>Las importaciones podrán estar financiadas por el proveedor de la mercancía, los intermediarios del mercado cambiario, y las entidades financieras del exterior o un tercero conservando los debidos soportes, la trazabilidad de la transacción. </a:t>
            </a:r>
          </a:p>
        </p:txBody>
      </p:sp>
      <p:cxnSp>
        <p:nvCxnSpPr>
          <p:cNvPr id="13" name="Conector recto de flecha 12"/>
          <p:cNvCxnSpPr/>
          <p:nvPr/>
        </p:nvCxnSpPr>
        <p:spPr>
          <a:xfrm>
            <a:off x="9130937" y="4110977"/>
            <a:ext cx="4717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Resultado de imagen para PA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200" y="2835966"/>
            <a:ext cx="3263142" cy="189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377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sz="3200" dirty="0"/>
              <a:t>MEDIOS DE PAGO</a:t>
            </a:r>
            <a:br>
              <a:rPr lang="es-CO" dirty="0"/>
            </a:br>
            <a:endParaRPr lang="es-CO" dirty="0"/>
          </a:p>
        </p:txBody>
      </p:sp>
      <p:sp>
        <p:nvSpPr>
          <p:cNvPr id="3" name="Rectángulo 2"/>
          <p:cNvSpPr/>
          <p:nvPr/>
        </p:nvSpPr>
        <p:spPr>
          <a:xfrm>
            <a:off x="4479235" y="2290684"/>
            <a:ext cx="6096000" cy="4093428"/>
          </a:xfrm>
          <a:prstGeom prst="rect">
            <a:avLst/>
          </a:prstGeom>
        </p:spPr>
        <p:txBody>
          <a:bodyPr>
            <a:spAutoFit/>
          </a:bodyPr>
          <a:lstStyle/>
          <a:p>
            <a:pPr marL="457200" indent="-457200">
              <a:buAutoNum type="arabicPeriod"/>
            </a:pPr>
            <a:r>
              <a:rPr lang="es-CO" sz="2000" dirty="0">
                <a:latin typeface="Calibri" panose="020F0502020204030204" pitchFamily="34" charset="0"/>
              </a:rPr>
              <a:t>Giro Directo</a:t>
            </a:r>
          </a:p>
          <a:p>
            <a:pPr marL="457200" indent="-457200">
              <a:buAutoNum type="arabicPeriod"/>
            </a:pPr>
            <a:r>
              <a:rPr lang="es-CO" sz="2000" dirty="0">
                <a:latin typeface="Calibri" panose="020F0502020204030204" pitchFamily="34" charset="0"/>
              </a:rPr>
              <a:t>Créditos documentarios (Carta de crédito) sobre el exterior)</a:t>
            </a:r>
          </a:p>
          <a:p>
            <a:pPr marL="457200" indent="-457200">
              <a:buAutoNum type="arabicPeriod"/>
            </a:pPr>
            <a:r>
              <a:rPr lang="es-CO" sz="2000" dirty="0">
                <a:latin typeface="Calibri" panose="020F0502020204030204" pitchFamily="34" charset="0"/>
              </a:rPr>
              <a:t>A través de cuentas de compensación</a:t>
            </a:r>
          </a:p>
          <a:p>
            <a:pPr marL="457200" indent="-457200">
              <a:buAutoNum type="arabicPeriod"/>
            </a:pPr>
            <a:r>
              <a:rPr lang="es-CO" sz="2000" dirty="0">
                <a:latin typeface="Calibri" panose="020F0502020204030204" pitchFamily="34" charset="0"/>
              </a:rPr>
              <a:t>Financiación del intermediario del mercado cambiario</a:t>
            </a:r>
          </a:p>
          <a:p>
            <a:pPr marL="457200" indent="-457200">
              <a:buAutoNum type="arabicPeriod"/>
            </a:pPr>
            <a:r>
              <a:rPr lang="es-CO" sz="2000" dirty="0">
                <a:latin typeface="Calibri" panose="020F0502020204030204" pitchFamily="34" charset="0"/>
              </a:rPr>
              <a:t>Financiación directa del proveedor a un tercero</a:t>
            </a:r>
          </a:p>
          <a:p>
            <a:pPr marL="457200" indent="-457200">
              <a:buAutoNum type="arabicPeriod"/>
            </a:pPr>
            <a:r>
              <a:rPr lang="es-CO" sz="2000" dirty="0">
                <a:latin typeface="Calibri" panose="020F0502020204030204" pitchFamily="34" charset="0"/>
              </a:rPr>
              <a:t>Crédito externo de mediano y largo plazo</a:t>
            </a:r>
          </a:p>
          <a:p>
            <a:pPr marL="457200" indent="-457200">
              <a:buAutoNum type="arabicPeriod"/>
            </a:pPr>
            <a:r>
              <a:rPr lang="es-CO" sz="2000" dirty="0">
                <a:latin typeface="Calibri" panose="020F0502020204030204" pitchFamily="34" charset="0"/>
              </a:rPr>
              <a:t>Arrendamiento financiero – Leasing</a:t>
            </a:r>
          </a:p>
          <a:p>
            <a:pPr marL="457200" indent="-457200">
              <a:buAutoNum type="arabicPeriod"/>
            </a:pPr>
            <a:r>
              <a:rPr lang="es-CO" sz="2000" dirty="0">
                <a:latin typeface="Calibri" panose="020F0502020204030204" pitchFamily="34" charset="0"/>
              </a:rPr>
              <a:t>Pago con tarjeta de crédito internacional</a:t>
            </a:r>
          </a:p>
          <a:p>
            <a:pPr marL="457200" indent="-457200">
              <a:buAutoNum type="arabicPeriod"/>
            </a:pPr>
            <a:r>
              <a:rPr lang="es-CO" sz="2000" dirty="0">
                <a:latin typeface="Calibri" panose="020F0502020204030204" pitchFamily="34" charset="0"/>
              </a:rPr>
              <a:t>Pagos anticipados</a:t>
            </a:r>
          </a:p>
          <a:p>
            <a:pPr marL="457200" indent="-457200">
              <a:buAutoNum type="arabicPeriod"/>
            </a:pPr>
            <a:r>
              <a:rPr lang="es-CO" sz="2000" dirty="0">
                <a:latin typeface="Calibri" panose="020F0502020204030204" pitchFamily="34" charset="0"/>
              </a:rPr>
              <a:t>Inversión extranjera directa</a:t>
            </a:r>
          </a:p>
          <a:p>
            <a:pPr marL="457200" indent="-457200">
              <a:buAutoNum type="arabicPeriod"/>
            </a:pPr>
            <a:r>
              <a:rPr lang="es-CO" sz="2000" dirty="0">
                <a:latin typeface="Calibri" panose="020F0502020204030204" pitchFamily="34" charset="0"/>
              </a:rPr>
              <a:t>Cobranzas</a:t>
            </a:r>
            <a:endParaRPr lang="es-ES" sz="2000" dirty="0">
              <a:latin typeface="Calibri" panose="020F0502020204030204" pitchFamily="34" charset="0"/>
            </a:endParaRPr>
          </a:p>
        </p:txBody>
      </p:sp>
      <p:sp>
        <p:nvSpPr>
          <p:cNvPr id="6" name="AutoShape 2" descr="Resultado de imagen para MEDIOS DE PAGO"/>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 name="AutoShape 4" descr="Resultado de imagen para MEDIOS DE PAGO"/>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8" name="Imagen 7"/>
          <p:cNvPicPr>
            <a:picLocks noChangeAspect="1"/>
          </p:cNvPicPr>
          <p:nvPr/>
        </p:nvPicPr>
        <p:blipFill>
          <a:blip r:embed="rId2"/>
          <a:stretch>
            <a:fillRect/>
          </a:stretch>
        </p:blipFill>
        <p:spPr>
          <a:xfrm>
            <a:off x="1313208" y="2849217"/>
            <a:ext cx="2667678" cy="2429290"/>
          </a:xfrm>
          <a:prstGeom prst="rect">
            <a:avLst/>
          </a:prstGeom>
        </p:spPr>
      </p:pic>
      <p:pic>
        <p:nvPicPr>
          <p:cNvPr id="9" name="Imagen 8"/>
          <p:cNvPicPr>
            <a:picLocks noChangeAspect="1"/>
          </p:cNvPicPr>
          <p:nvPr/>
        </p:nvPicPr>
        <p:blipFill>
          <a:blip r:embed="rId3"/>
          <a:stretch>
            <a:fillRect/>
          </a:stretch>
        </p:blipFill>
        <p:spPr>
          <a:xfrm>
            <a:off x="8910821" y="684301"/>
            <a:ext cx="1664414" cy="1033689"/>
          </a:xfrm>
          <a:prstGeom prst="rect">
            <a:avLst/>
          </a:prstGeom>
        </p:spPr>
      </p:pic>
    </p:spTree>
    <p:extLst>
      <p:ext uri="{BB962C8B-B14F-4D97-AF65-F5344CB8AC3E}">
        <p14:creationId xmlns:p14="http://schemas.microsoft.com/office/powerpoint/2010/main" val="1273462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p:txBody>
          <a:bodyPr/>
          <a:lstStyle/>
          <a:p>
            <a:pPr marL="0" indent="0">
              <a:buNone/>
            </a:pPr>
            <a:r>
              <a:rPr lang="es-ES" sz="4000" b="1" dirty="0">
                <a:ln w="9525">
                  <a:solidFill>
                    <a:schemeClr val="accent1">
                      <a:lumMod val="50000"/>
                    </a:schemeClr>
                  </a:solidFill>
                  <a:prstDash val="solid"/>
                </a:ln>
                <a:solidFill>
                  <a:srgbClr val="00B0F0"/>
                </a:solidFill>
                <a:effectLst>
                  <a:outerShdw blurRad="12700" dist="38100" dir="2700000" algn="tl" rotWithShape="0">
                    <a:schemeClr val="accent5">
                      <a:lumMod val="60000"/>
                      <a:lumOff val="40000"/>
                    </a:schemeClr>
                  </a:outerShdw>
                </a:effectLst>
              </a:rPr>
              <a:t>			6. </a:t>
            </a:r>
            <a:r>
              <a:rPr lang="es-ES" sz="3600" b="1" dirty="0">
                <a:ln w="9525">
                  <a:solidFill>
                    <a:schemeClr val="accent1">
                      <a:lumMod val="50000"/>
                    </a:schemeClr>
                  </a:solidFill>
                  <a:prstDash val="solid"/>
                </a:ln>
                <a:solidFill>
                  <a:srgbClr val="00B0F0"/>
                </a:solidFill>
                <a:effectLst>
                  <a:outerShdw blurRad="12700" dist="38100" dir="2700000" algn="tl" rotWithShape="0">
                    <a:schemeClr val="accent5">
                      <a:lumMod val="60000"/>
                      <a:lumOff val="40000"/>
                    </a:schemeClr>
                  </a:outerShdw>
                </a:effectLst>
              </a:rPr>
              <a:t>Obligaciones del Vendedor</a:t>
            </a:r>
          </a:p>
          <a:p>
            <a:pPr marL="0" indent="0">
              <a:buNone/>
            </a:pPr>
            <a:endParaRPr lang="es-ES" b="1" dirty="0">
              <a:ln w="9525">
                <a:solidFill>
                  <a:schemeClr val="accent1">
                    <a:lumMod val="50000"/>
                  </a:schemeClr>
                </a:solidFill>
                <a:prstDash val="solid"/>
              </a:ln>
              <a:solidFill>
                <a:srgbClr val="00B0F0"/>
              </a:solidFill>
              <a:effectLst>
                <a:outerShdw blurRad="12700" dist="38100" dir="2700000" algn="tl" rotWithShape="0">
                  <a:schemeClr val="accent5">
                    <a:lumMod val="60000"/>
                    <a:lumOff val="40000"/>
                  </a:schemeClr>
                </a:outerShdw>
              </a:effectLst>
            </a:endParaRPr>
          </a:p>
          <a:p>
            <a:pPr marL="0" indent="0">
              <a:buNone/>
            </a:pPr>
            <a:endParaRPr lang="es-ES" b="1" dirty="0">
              <a:ln w="9525">
                <a:solidFill>
                  <a:schemeClr val="accent1">
                    <a:lumMod val="50000"/>
                  </a:schemeClr>
                </a:solidFill>
                <a:prstDash val="solid"/>
              </a:ln>
              <a:solidFill>
                <a:srgbClr val="00B0F0"/>
              </a:solidFill>
              <a:effectLst>
                <a:outerShdw blurRad="12700" dist="38100" dir="2700000" algn="tl" rotWithShape="0">
                  <a:schemeClr val="accent5">
                    <a:lumMod val="60000"/>
                    <a:lumOff val="40000"/>
                  </a:schemeClr>
                </a:outerShdw>
              </a:effectLst>
            </a:endParaRPr>
          </a:p>
          <a:p>
            <a:pPr marL="0" indent="0">
              <a:buNone/>
            </a:pPr>
            <a:endParaRPr lang="es-ES" b="1" dirty="0">
              <a:ln w="9525">
                <a:solidFill>
                  <a:schemeClr val="accent1">
                    <a:lumMod val="50000"/>
                  </a:schemeClr>
                </a:solidFill>
                <a:prstDash val="solid"/>
              </a:ln>
              <a:solidFill>
                <a:srgbClr val="00B0F0"/>
              </a:solidFill>
              <a:effectLst>
                <a:outerShdw blurRad="12700" dist="38100" dir="2700000" algn="tl" rotWithShape="0">
                  <a:schemeClr val="accent5">
                    <a:lumMod val="60000"/>
                    <a:lumOff val="40000"/>
                  </a:schemeClr>
                </a:outerShdw>
              </a:effectLst>
            </a:endParaRPr>
          </a:p>
          <a:p>
            <a:pPr marL="0" indent="0">
              <a:buNone/>
            </a:pPr>
            <a:endParaRPr lang="es-ES" b="1" dirty="0">
              <a:ln w="9525">
                <a:solidFill>
                  <a:schemeClr val="accent1">
                    <a:lumMod val="50000"/>
                  </a:schemeClr>
                </a:solidFill>
                <a:prstDash val="solid"/>
              </a:ln>
              <a:solidFill>
                <a:srgbClr val="00B0F0"/>
              </a:solidFill>
              <a:effectLst>
                <a:outerShdw blurRad="12700" dist="38100" dir="2700000" algn="tl" rotWithShape="0">
                  <a:schemeClr val="accent5">
                    <a:lumMod val="60000"/>
                    <a:lumOff val="40000"/>
                  </a:schemeClr>
                </a:outerShdw>
              </a:effectLst>
            </a:endParaRPr>
          </a:p>
          <a:p>
            <a:pPr marL="0" indent="0">
              <a:buNone/>
            </a:pPr>
            <a:endParaRPr lang="es-ES" b="1" dirty="0">
              <a:ln w="9525">
                <a:solidFill>
                  <a:schemeClr val="accent1">
                    <a:lumMod val="50000"/>
                  </a:schemeClr>
                </a:solidFill>
                <a:prstDash val="solid"/>
              </a:ln>
              <a:solidFill>
                <a:srgbClr val="00B0F0"/>
              </a:solidFill>
              <a:effectLst>
                <a:outerShdw blurRad="12700" dist="38100" dir="2700000" algn="tl" rotWithShape="0">
                  <a:schemeClr val="accent5">
                    <a:lumMod val="60000"/>
                    <a:lumOff val="40000"/>
                  </a:schemeClr>
                </a:outerShdw>
              </a:effectLst>
            </a:endParaRPr>
          </a:p>
          <a:p>
            <a:pPr marL="0" indent="0">
              <a:buNone/>
            </a:pPr>
            <a:endParaRPr lang="es-CO" dirty="0"/>
          </a:p>
        </p:txBody>
      </p:sp>
      <p:sp>
        <p:nvSpPr>
          <p:cNvPr id="9" name="Marcador de texto 8"/>
          <p:cNvSpPr>
            <a:spLocks noGrp="1"/>
          </p:cNvSpPr>
          <p:nvPr>
            <p:ph type="body" sz="half" idx="2"/>
          </p:nvPr>
        </p:nvSpPr>
        <p:spPr/>
        <p:txBody>
          <a:bodyPr>
            <a:normAutofit/>
          </a:bodyPr>
          <a:lstStyle/>
          <a:p>
            <a:r>
              <a:rPr lang="es-CO" sz="1800" dirty="0"/>
              <a:t>Estos documentos deberán complementarse para el proceso de Desaduanamiento de la mercancía</a:t>
            </a:r>
          </a:p>
        </p:txBody>
      </p:sp>
      <p:sp>
        <p:nvSpPr>
          <p:cNvPr id="4" name="Abrir llave 3"/>
          <p:cNvSpPr/>
          <p:nvPr/>
        </p:nvSpPr>
        <p:spPr>
          <a:xfrm>
            <a:off x="5074617" y="2186205"/>
            <a:ext cx="666206" cy="243345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 name="Rectángulo 5"/>
          <p:cNvSpPr/>
          <p:nvPr/>
        </p:nvSpPr>
        <p:spPr>
          <a:xfrm>
            <a:off x="929688" y="2587324"/>
            <a:ext cx="3825704" cy="1631216"/>
          </a:xfrm>
          <a:prstGeom prst="rect">
            <a:avLst/>
          </a:prstGeom>
        </p:spPr>
        <p:txBody>
          <a:bodyPr wrap="square">
            <a:spAutoFit/>
          </a:bodyPr>
          <a:lstStyle/>
          <a:p>
            <a:pPr algn="just"/>
            <a:r>
              <a:rPr lang="es-ES" sz="2000" dirty="0">
                <a:solidFill>
                  <a:srgbClr val="000000"/>
                </a:solidFill>
                <a:latin typeface="Calibri" panose="020F0502020204030204" pitchFamily="34" charset="0"/>
              </a:rPr>
              <a:t>Para dar cumplimiento a las exigencias de nuestra legislación aduanera, </a:t>
            </a:r>
            <a:r>
              <a:rPr lang="es-ES" sz="2000" b="1" dirty="0">
                <a:solidFill>
                  <a:schemeClr val="accent1">
                    <a:lumMod val="75000"/>
                  </a:schemeClr>
                </a:solidFill>
                <a:latin typeface="Calibri" panose="020F0502020204030204" pitchFamily="34" charset="0"/>
              </a:rPr>
              <a:t>deberán exigirse al proveedor los siguientes documentos</a:t>
            </a:r>
          </a:p>
        </p:txBody>
      </p:sp>
      <p:sp>
        <p:nvSpPr>
          <p:cNvPr id="12" name="Rectángulo 11"/>
          <p:cNvSpPr/>
          <p:nvPr/>
        </p:nvSpPr>
        <p:spPr>
          <a:xfrm>
            <a:off x="5740823" y="2474681"/>
            <a:ext cx="4834412" cy="1938992"/>
          </a:xfrm>
          <a:prstGeom prst="rect">
            <a:avLst/>
          </a:prstGeom>
        </p:spPr>
        <p:txBody>
          <a:bodyPr wrap="square">
            <a:spAutoFit/>
          </a:bodyPr>
          <a:lstStyle/>
          <a:p>
            <a:pPr marL="342900" indent="-342900" algn="just">
              <a:buFontTx/>
              <a:buChar char="-"/>
            </a:pPr>
            <a:r>
              <a:rPr lang="es-ES" sz="2000" dirty="0">
                <a:solidFill>
                  <a:srgbClr val="000000"/>
                </a:solidFill>
                <a:latin typeface="Calibri" panose="020F0502020204030204" pitchFamily="34" charset="0"/>
              </a:rPr>
              <a:t>Factura comercial</a:t>
            </a:r>
          </a:p>
          <a:p>
            <a:pPr marL="342900" indent="-342900" algn="just">
              <a:buFontTx/>
              <a:buChar char="-"/>
            </a:pPr>
            <a:r>
              <a:rPr lang="es-ES" sz="2000" dirty="0">
                <a:solidFill>
                  <a:srgbClr val="000000"/>
                </a:solidFill>
                <a:latin typeface="Calibri" panose="020F0502020204030204" pitchFamily="34" charset="0"/>
              </a:rPr>
              <a:t>Documento de transporte Internacional</a:t>
            </a:r>
          </a:p>
          <a:p>
            <a:pPr marL="342900" indent="-342900" algn="just">
              <a:buFontTx/>
              <a:buChar char="-"/>
            </a:pPr>
            <a:r>
              <a:rPr lang="es-ES" sz="2000" dirty="0">
                <a:solidFill>
                  <a:srgbClr val="000000"/>
                </a:solidFill>
                <a:latin typeface="Calibri" panose="020F0502020204030204" pitchFamily="34" charset="0"/>
              </a:rPr>
              <a:t>Certificado de origen</a:t>
            </a:r>
          </a:p>
          <a:p>
            <a:pPr marL="342900" indent="-342900" algn="just">
              <a:buFontTx/>
              <a:buChar char="-"/>
            </a:pPr>
            <a:r>
              <a:rPr lang="es-ES" sz="2000" dirty="0">
                <a:solidFill>
                  <a:srgbClr val="000000"/>
                </a:solidFill>
                <a:latin typeface="Calibri" panose="020F0502020204030204" pitchFamily="34" charset="0"/>
              </a:rPr>
              <a:t>Lista de empaque </a:t>
            </a:r>
          </a:p>
          <a:p>
            <a:pPr marL="342900" indent="-342900" algn="just">
              <a:buFontTx/>
              <a:buChar char="-"/>
            </a:pPr>
            <a:r>
              <a:rPr lang="es-ES" sz="2000" dirty="0">
                <a:solidFill>
                  <a:srgbClr val="000000"/>
                </a:solidFill>
                <a:latin typeface="Calibri" panose="020F0502020204030204" pitchFamily="34" charset="0"/>
              </a:rPr>
              <a:t>Vistos Buenos - Certificados sanitarios o análisis técnicos ( si aplica)</a:t>
            </a:r>
          </a:p>
        </p:txBody>
      </p:sp>
      <p:pic>
        <p:nvPicPr>
          <p:cNvPr id="13" name="Imagen 12"/>
          <p:cNvPicPr>
            <a:picLocks noChangeAspect="1"/>
          </p:cNvPicPr>
          <p:nvPr/>
        </p:nvPicPr>
        <p:blipFill>
          <a:blip r:embed="rId2"/>
          <a:stretch>
            <a:fillRect/>
          </a:stretch>
        </p:blipFill>
        <p:spPr>
          <a:xfrm>
            <a:off x="8370016" y="756868"/>
            <a:ext cx="1997608" cy="1717813"/>
          </a:xfrm>
          <a:prstGeom prst="rect">
            <a:avLst/>
          </a:prstGeom>
        </p:spPr>
      </p:pic>
    </p:spTree>
    <p:extLst>
      <p:ext uri="{BB962C8B-B14F-4D97-AF65-F5344CB8AC3E}">
        <p14:creationId xmlns:p14="http://schemas.microsoft.com/office/powerpoint/2010/main" val="2727726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solidFill>
                  <a:schemeClr val="bg1"/>
                </a:solidFill>
              </a:rPr>
              <a:t>Zonas primarias aduaneras</a:t>
            </a:r>
          </a:p>
        </p:txBody>
      </p:sp>
      <p:sp>
        <p:nvSpPr>
          <p:cNvPr id="4" name="Marcador de texto 3"/>
          <p:cNvSpPr>
            <a:spLocks noGrp="1"/>
          </p:cNvSpPr>
          <p:nvPr>
            <p:ph type="body" sz="half" idx="2"/>
          </p:nvPr>
        </p:nvSpPr>
        <p:spPr/>
        <p:txBody>
          <a:bodyPr/>
          <a:lstStyle/>
          <a:p>
            <a:endParaRPr lang="es-CO"/>
          </a:p>
        </p:txBody>
      </p:sp>
      <p:sp>
        <p:nvSpPr>
          <p:cNvPr id="5" name="Rectángulo 4"/>
          <p:cNvSpPr/>
          <p:nvPr/>
        </p:nvSpPr>
        <p:spPr>
          <a:xfrm>
            <a:off x="1908314" y="821635"/>
            <a:ext cx="9024730" cy="707886"/>
          </a:xfrm>
          <a:prstGeom prst="rect">
            <a:avLst/>
          </a:prstGeom>
        </p:spPr>
        <p:txBody>
          <a:bodyPr wrap="square">
            <a:spAutoFit/>
          </a:bodyPr>
          <a:lstStyle/>
          <a:p>
            <a:r>
              <a:rPr lang="es-ES" sz="4000" b="1" dirty="0">
                <a:ln w="9525">
                  <a:solidFill>
                    <a:schemeClr val="accent1">
                      <a:lumMod val="50000"/>
                    </a:schemeClr>
                  </a:solidFill>
                  <a:prstDash val="solid"/>
                </a:ln>
                <a:solidFill>
                  <a:srgbClr val="00B0F0"/>
                </a:solidFill>
                <a:effectLst>
                  <a:outerShdw blurRad="12700" dist="38100" dir="2700000" algn="tl" rotWithShape="0">
                    <a:schemeClr val="accent5">
                      <a:lumMod val="60000"/>
                      <a:lumOff val="40000"/>
                    </a:schemeClr>
                  </a:outerShdw>
                </a:effectLst>
              </a:rPr>
              <a:t>7.  Arribo de la mercancía al TAN</a:t>
            </a:r>
            <a:endParaRPr lang="es-CO" sz="4000" dirty="0"/>
          </a:p>
        </p:txBody>
      </p:sp>
      <p:sp>
        <p:nvSpPr>
          <p:cNvPr id="6" name="Rectángulo 5"/>
          <p:cNvSpPr/>
          <p:nvPr/>
        </p:nvSpPr>
        <p:spPr>
          <a:xfrm>
            <a:off x="929688" y="2587324"/>
            <a:ext cx="3825704" cy="1015663"/>
          </a:xfrm>
          <a:prstGeom prst="rect">
            <a:avLst/>
          </a:prstGeom>
        </p:spPr>
        <p:txBody>
          <a:bodyPr wrap="square">
            <a:spAutoFit/>
          </a:bodyPr>
          <a:lstStyle/>
          <a:p>
            <a:pPr algn="just"/>
            <a:r>
              <a:rPr lang="es-ES" sz="2000" dirty="0">
                <a:solidFill>
                  <a:srgbClr val="000000"/>
                </a:solidFill>
                <a:latin typeface="Calibri" panose="020F0502020204030204" pitchFamily="34" charset="0"/>
              </a:rPr>
              <a:t>Todo medio de transporte que ingrese la TAN </a:t>
            </a:r>
            <a:r>
              <a:rPr lang="es-ES" sz="2000" b="1" dirty="0">
                <a:solidFill>
                  <a:srgbClr val="000000"/>
                </a:solidFill>
                <a:latin typeface="Calibri" panose="020F0502020204030204" pitchFamily="34" charset="0"/>
              </a:rPr>
              <a:t>deberá arribar </a:t>
            </a:r>
            <a:r>
              <a:rPr lang="es-ES" sz="2000" dirty="0">
                <a:solidFill>
                  <a:srgbClr val="000000"/>
                </a:solidFill>
                <a:latin typeface="Calibri" panose="020F0502020204030204" pitchFamily="34" charset="0"/>
              </a:rPr>
              <a:t>por los </a:t>
            </a:r>
            <a:r>
              <a:rPr lang="es-ES" sz="2000" b="1" dirty="0">
                <a:solidFill>
                  <a:schemeClr val="accent1">
                    <a:lumMod val="75000"/>
                  </a:schemeClr>
                </a:solidFill>
                <a:latin typeface="Calibri" panose="020F0502020204030204" pitchFamily="34" charset="0"/>
              </a:rPr>
              <a:t>lugares habilitados por la DIAN</a:t>
            </a:r>
          </a:p>
        </p:txBody>
      </p:sp>
      <p:sp>
        <p:nvSpPr>
          <p:cNvPr id="7" name="Rectángulo 6"/>
          <p:cNvSpPr/>
          <p:nvPr/>
        </p:nvSpPr>
        <p:spPr>
          <a:xfrm>
            <a:off x="6420679" y="2426412"/>
            <a:ext cx="3825704" cy="1938992"/>
          </a:xfrm>
          <a:prstGeom prst="rect">
            <a:avLst/>
          </a:prstGeom>
        </p:spPr>
        <p:txBody>
          <a:bodyPr wrap="square">
            <a:spAutoFit/>
          </a:bodyPr>
          <a:lstStyle/>
          <a:p>
            <a:pPr algn="just"/>
            <a:r>
              <a:rPr lang="es-ES" sz="2000" dirty="0">
                <a:solidFill>
                  <a:srgbClr val="000000"/>
                </a:solidFill>
                <a:latin typeface="Calibri" panose="020F0502020204030204" pitchFamily="34" charset="0"/>
              </a:rPr>
              <a:t>El transportador deberá entregar a través de los servicios informáticos electrónicos la </a:t>
            </a:r>
            <a:r>
              <a:rPr lang="es-ES" sz="2000" b="1" dirty="0">
                <a:solidFill>
                  <a:schemeClr val="accent1">
                    <a:lumMod val="75000"/>
                  </a:schemeClr>
                </a:solidFill>
                <a:latin typeface="Calibri" panose="020F0502020204030204" pitchFamily="34" charset="0"/>
              </a:rPr>
              <a:t>información de los documentos de viaje </a:t>
            </a:r>
            <a:r>
              <a:rPr lang="es-ES" sz="2000" dirty="0">
                <a:solidFill>
                  <a:srgbClr val="000000"/>
                </a:solidFill>
                <a:latin typeface="Calibri" panose="020F0502020204030204" pitchFamily="34" charset="0"/>
              </a:rPr>
              <a:t>en los términos establecidos en la regulación aduanera. </a:t>
            </a:r>
            <a:endParaRPr lang="es-ES" sz="2000" b="1" dirty="0">
              <a:solidFill>
                <a:schemeClr val="accent1">
                  <a:lumMod val="75000"/>
                </a:schemeClr>
              </a:solidFill>
              <a:latin typeface="Calibri" panose="020F0502020204030204" pitchFamily="34" charset="0"/>
            </a:endParaRPr>
          </a:p>
        </p:txBody>
      </p:sp>
      <p:sp>
        <p:nvSpPr>
          <p:cNvPr id="8" name="Flecha: hacia abajo 7"/>
          <p:cNvSpPr/>
          <p:nvPr/>
        </p:nvSpPr>
        <p:spPr>
          <a:xfrm>
            <a:off x="2587410" y="3836502"/>
            <a:ext cx="510260" cy="10578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097723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192" y="5394818"/>
            <a:ext cx="10643399" cy="689514"/>
          </a:xfrm>
        </p:spPr>
        <p:txBody>
          <a:bodyPr>
            <a:noAutofit/>
          </a:bodyPr>
          <a:lstStyle/>
          <a:p>
            <a:pPr algn="ctr"/>
            <a:r>
              <a:rPr lang="es-CO" b="1" cap="none" dirty="0">
                <a:solidFill>
                  <a:schemeClr val="bg1"/>
                </a:solidFill>
                <a:latin typeface="Calibri" panose="020F0502020204030204" pitchFamily="34" charset="0"/>
              </a:rPr>
              <a:t>El sometimiento de las mercancías deberá </a:t>
            </a:r>
            <a:r>
              <a:rPr lang="es-CO" b="1" cap="none" dirty="0">
                <a:solidFill>
                  <a:schemeClr val="accent5">
                    <a:lumMod val="60000"/>
                    <a:lumOff val="40000"/>
                  </a:schemeClr>
                </a:solidFill>
                <a:latin typeface="Calibri" panose="020F0502020204030204" pitchFamily="34" charset="0"/>
              </a:rPr>
              <a:t>realizarse en los plazos  establecidos </a:t>
            </a:r>
            <a:br>
              <a:rPr lang="es-CO" b="1" cap="none" dirty="0">
                <a:solidFill>
                  <a:schemeClr val="accent5">
                    <a:lumMod val="60000"/>
                    <a:lumOff val="40000"/>
                  </a:schemeClr>
                </a:solidFill>
                <a:latin typeface="Calibri" panose="020F0502020204030204" pitchFamily="34" charset="0"/>
              </a:rPr>
            </a:br>
            <a:r>
              <a:rPr lang="es-CO" b="1" cap="none" dirty="0">
                <a:solidFill>
                  <a:schemeClr val="bg1"/>
                </a:solidFill>
                <a:latin typeface="Calibri" panose="020F0502020204030204" pitchFamily="34" charset="0"/>
              </a:rPr>
              <a:t>por la regulación aduanera.</a:t>
            </a:r>
          </a:p>
        </p:txBody>
      </p:sp>
      <p:sp>
        <p:nvSpPr>
          <p:cNvPr id="5" name="Rectángulo 4"/>
          <p:cNvSpPr/>
          <p:nvPr/>
        </p:nvSpPr>
        <p:spPr>
          <a:xfrm>
            <a:off x="3702745" y="923066"/>
            <a:ext cx="5177956" cy="707886"/>
          </a:xfrm>
          <a:prstGeom prst="rect">
            <a:avLst/>
          </a:prstGeom>
        </p:spPr>
        <p:txBody>
          <a:bodyPr wrap="none">
            <a:spAutoFit/>
          </a:bodyPr>
          <a:lstStyle/>
          <a:p>
            <a:r>
              <a:rPr lang="es-ES" sz="4000" b="1" dirty="0">
                <a:ln w="9525">
                  <a:solidFill>
                    <a:schemeClr val="accent1">
                      <a:lumMod val="50000"/>
                    </a:schemeClr>
                  </a:solidFill>
                  <a:prstDash val="solid"/>
                </a:ln>
                <a:solidFill>
                  <a:srgbClr val="00B0F0"/>
                </a:solidFill>
                <a:effectLst>
                  <a:outerShdw blurRad="12700" dist="38100" dir="2700000" algn="tl" rotWithShape="0">
                    <a:schemeClr val="accent5">
                      <a:lumMod val="60000"/>
                      <a:lumOff val="40000"/>
                    </a:schemeClr>
                  </a:outerShdw>
                </a:effectLst>
              </a:rPr>
              <a:t>8. Destino Aduanero </a:t>
            </a:r>
            <a:endParaRPr lang="es-CO" sz="4000" dirty="0"/>
          </a:p>
        </p:txBody>
      </p:sp>
      <p:sp>
        <p:nvSpPr>
          <p:cNvPr id="6" name="Rectángulo 5"/>
          <p:cNvSpPr/>
          <p:nvPr/>
        </p:nvSpPr>
        <p:spPr>
          <a:xfrm>
            <a:off x="960783" y="2307641"/>
            <a:ext cx="3825704" cy="1015663"/>
          </a:xfrm>
          <a:prstGeom prst="rect">
            <a:avLst/>
          </a:prstGeom>
        </p:spPr>
        <p:txBody>
          <a:bodyPr wrap="square">
            <a:spAutoFit/>
          </a:bodyPr>
          <a:lstStyle/>
          <a:p>
            <a:pPr algn="just"/>
            <a:r>
              <a:rPr lang="es-ES" sz="2000" dirty="0">
                <a:solidFill>
                  <a:srgbClr val="000000"/>
                </a:solidFill>
                <a:latin typeface="Calibri" panose="020F0502020204030204" pitchFamily="34" charset="0"/>
              </a:rPr>
              <a:t>Es el destino que se debe dar a las mercancías introducidas desde el exterior al TAN </a:t>
            </a:r>
            <a:endParaRPr lang="es-ES" sz="2000" b="1" dirty="0">
              <a:solidFill>
                <a:schemeClr val="accent1">
                  <a:lumMod val="75000"/>
                </a:schemeClr>
              </a:solidFill>
              <a:latin typeface="Calibri" panose="020F0502020204030204" pitchFamily="34" charset="0"/>
            </a:endParaRPr>
          </a:p>
        </p:txBody>
      </p:sp>
      <p:sp>
        <p:nvSpPr>
          <p:cNvPr id="7" name="Rectángulo 6"/>
          <p:cNvSpPr/>
          <p:nvPr/>
        </p:nvSpPr>
        <p:spPr>
          <a:xfrm>
            <a:off x="6458045" y="2307641"/>
            <a:ext cx="4461746" cy="1323439"/>
          </a:xfrm>
          <a:prstGeom prst="rect">
            <a:avLst/>
          </a:prstGeom>
        </p:spPr>
        <p:txBody>
          <a:bodyPr wrap="square">
            <a:spAutoFit/>
          </a:bodyPr>
          <a:lstStyle/>
          <a:p>
            <a:pPr algn="just"/>
            <a:r>
              <a:rPr lang="es-CO" sz="2000" dirty="0">
                <a:latin typeface="Calibri" panose="020F0502020204030204" pitchFamily="34" charset="0"/>
              </a:rPr>
              <a:t>Es el tratamiento aplicable a las mercancías que se </a:t>
            </a:r>
            <a:r>
              <a:rPr lang="es-CO" sz="2000" b="1" dirty="0">
                <a:solidFill>
                  <a:schemeClr val="accent1">
                    <a:lumMod val="75000"/>
                  </a:schemeClr>
                </a:solidFill>
                <a:latin typeface="Calibri" panose="020F0502020204030204" pitchFamily="34" charset="0"/>
              </a:rPr>
              <a:t>encuentran bajo potestad aduanera </a:t>
            </a:r>
            <a:r>
              <a:rPr lang="es-CO" sz="2000" dirty="0">
                <a:latin typeface="Calibri" panose="020F0502020204030204" pitchFamily="34" charset="0"/>
              </a:rPr>
              <a:t>de acuerdo con la legislación aduanera</a:t>
            </a:r>
          </a:p>
        </p:txBody>
      </p:sp>
    </p:spTree>
    <p:extLst>
      <p:ext uri="{BB962C8B-B14F-4D97-AF65-F5344CB8AC3E}">
        <p14:creationId xmlns:p14="http://schemas.microsoft.com/office/powerpoint/2010/main" val="2568990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CO" dirty="0"/>
              <a:t>Mercancías que no se introduzcan en el tan	</a:t>
            </a:r>
          </a:p>
        </p:txBody>
      </p:sp>
      <p:sp>
        <p:nvSpPr>
          <p:cNvPr id="12" name="Rectángulo 11"/>
          <p:cNvSpPr/>
          <p:nvPr/>
        </p:nvSpPr>
        <p:spPr>
          <a:xfrm>
            <a:off x="942940" y="3382454"/>
            <a:ext cx="2621895" cy="1323439"/>
          </a:xfrm>
          <a:prstGeom prst="rect">
            <a:avLst/>
          </a:prstGeom>
        </p:spPr>
        <p:txBody>
          <a:bodyPr wrap="square">
            <a:spAutoFit/>
          </a:bodyPr>
          <a:lstStyle/>
          <a:p>
            <a:pPr algn="just"/>
            <a:r>
              <a:rPr lang="es-ES" sz="2000" dirty="0">
                <a:solidFill>
                  <a:srgbClr val="000000"/>
                </a:solidFill>
                <a:latin typeface="Calibri" panose="020F0502020204030204" pitchFamily="34" charset="0"/>
              </a:rPr>
              <a:t>Estas mercancías </a:t>
            </a:r>
            <a:r>
              <a:rPr lang="es-ES" sz="2000" b="1" dirty="0">
                <a:solidFill>
                  <a:schemeClr val="accent1">
                    <a:lumMod val="75000"/>
                  </a:schemeClr>
                </a:solidFill>
                <a:latin typeface="Calibri" panose="020F0502020204030204" pitchFamily="34" charset="0"/>
              </a:rPr>
              <a:t>deberán ser sometida </a:t>
            </a:r>
            <a:r>
              <a:rPr lang="es-ES" sz="2000" dirty="0">
                <a:solidFill>
                  <a:srgbClr val="000000"/>
                </a:solidFill>
                <a:latin typeface="Calibri" panose="020F0502020204030204" pitchFamily="34" charset="0"/>
              </a:rPr>
              <a:t>a uno de los siguientes destinos aduaneros.</a:t>
            </a:r>
            <a:endParaRPr lang="es-ES" sz="2000" dirty="0">
              <a:solidFill>
                <a:schemeClr val="accent1">
                  <a:lumMod val="75000"/>
                </a:schemeClr>
              </a:solidFill>
              <a:latin typeface="Calibri" panose="020F0502020204030204" pitchFamily="34" charset="0"/>
            </a:endParaRPr>
          </a:p>
        </p:txBody>
      </p:sp>
      <p:sp>
        <p:nvSpPr>
          <p:cNvPr id="13" name="Rectángulo 12"/>
          <p:cNvSpPr/>
          <p:nvPr/>
        </p:nvSpPr>
        <p:spPr>
          <a:xfrm>
            <a:off x="4183148" y="2819238"/>
            <a:ext cx="3825704" cy="3170099"/>
          </a:xfrm>
          <a:prstGeom prst="rect">
            <a:avLst/>
          </a:prstGeom>
        </p:spPr>
        <p:txBody>
          <a:bodyPr wrap="square">
            <a:spAutoFit/>
          </a:bodyPr>
          <a:lstStyle/>
          <a:p>
            <a:pPr marL="457200" indent="-457200" algn="just">
              <a:buAutoNum type="arabicPeriod"/>
            </a:pPr>
            <a:r>
              <a:rPr lang="es-ES" sz="2000" dirty="0">
                <a:solidFill>
                  <a:schemeClr val="accent1">
                    <a:lumMod val="75000"/>
                  </a:schemeClr>
                </a:solidFill>
                <a:latin typeface="Calibri" panose="020F0502020204030204" pitchFamily="34" charset="0"/>
              </a:rPr>
              <a:t>La inclusión de las mercancías a uno de los regímenes aduaneros </a:t>
            </a:r>
          </a:p>
          <a:p>
            <a:pPr marL="457200" indent="-457200" algn="just">
              <a:buAutoNum type="arabicPeriod"/>
            </a:pPr>
            <a:r>
              <a:rPr lang="es-ES" sz="2000" dirty="0">
                <a:solidFill>
                  <a:schemeClr val="accent1">
                    <a:lumMod val="75000"/>
                  </a:schemeClr>
                </a:solidFill>
                <a:latin typeface="Calibri" panose="020F0502020204030204" pitchFamily="34" charset="0"/>
              </a:rPr>
              <a:t>La introducción a un deposito habilitado</a:t>
            </a:r>
          </a:p>
          <a:p>
            <a:pPr marL="457200" indent="-457200" algn="just">
              <a:buAutoNum type="arabicPeriod"/>
            </a:pPr>
            <a:r>
              <a:rPr lang="es-ES" sz="2000" dirty="0">
                <a:solidFill>
                  <a:schemeClr val="accent1">
                    <a:lumMod val="75000"/>
                  </a:schemeClr>
                </a:solidFill>
                <a:latin typeface="Calibri" panose="020F0502020204030204" pitchFamily="34" charset="0"/>
              </a:rPr>
              <a:t>La destrucción</a:t>
            </a:r>
          </a:p>
          <a:p>
            <a:pPr marL="457200" indent="-457200" algn="just">
              <a:buAutoNum type="arabicPeriod"/>
            </a:pPr>
            <a:r>
              <a:rPr lang="es-ES" sz="2000" dirty="0">
                <a:solidFill>
                  <a:schemeClr val="accent1">
                    <a:lumMod val="75000"/>
                  </a:schemeClr>
                </a:solidFill>
                <a:latin typeface="Calibri" panose="020F0502020204030204" pitchFamily="34" charset="0"/>
              </a:rPr>
              <a:t>El abandono</a:t>
            </a:r>
          </a:p>
          <a:p>
            <a:pPr marL="457200" indent="-457200" algn="just">
              <a:buAutoNum type="arabicPeriod"/>
            </a:pPr>
            <a:r>
              <a:rPr lang="es-ES" sz="2000" dirty="0">
                <a:solidFill>
                  <a:schemeClr val="accent1">
                    <a:lumMod val="75000"/>
                  </a:schemeClr>
                </a:solidFill>
                <a:latin typeface="Calibri" panose="020F0502020204030204" pitchFamily="34" charset="0"/>
              </a:rPr>
              <a:t>El reembarque</a:t>
            </a:r>
          </a:p>
          <a:p>
            <a:pPr marL="457200" indent="-457200" algn="just">
              <a:buAutoNum type="arabicPeriod"/>
            </a:pPr>
            <a:r>
              <a:rPr lang="es-ES" sz="2000" dirty="0">
                <a:solidFill>
                  <a:schemeClr val="accent1">
                    <a:lumMod val="75000"/>
                  </a:schemeClr>
                </a:solidFill>
                <a:latin typeface="Calibri" panose="020F0502020204030204" pitchFamily="34" charset="0"/>
              </a:rPr>
              <a:t>A un deposito Franco o una Zona Franca</a:t>
            </a:r>
          </a:p>
        </p:txBody>
      </p:sp>
      <p:sp>
        <p:nvSpPr>
          <p:cNvPr id="14" name="Abrir llave 13"/>
          <p:cNvSpPr/>
          <p:nvPr/>
        </p:nvSpPr>
        <p:spPr>
          <a:xfrm>
            <a:off x="3733019" y="2789349"/>
            <a:ext cx="666206" cy="3199988"/>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5" name="Abrir llave 14"/>
          <p:cNvSpPr/>
          <p:nvPr/>
        </p:nvSpPr>
        <p:spPr>
          <a:xfrm>
            <a:off x="7997920" y="2663453"/>
            <a:ext cx="666206" cy="1153173"/>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6" name="Rectángulo 15"/>
          <p:cNvSpPr/>
          <p:nvPr/>
        </p:nvSpPr>
        <p:spPr>
          <a:xfrm>
            <a:off x="8331023" y="2789349"/>
            <a:ext cx="2621895" cy="1015663"/>
          </a:xfrm>
          <a:prstGeom prst="rect">
            <a:avLst/>
          </a:prstGeom>
        </p:spPr>
        <p:txBody>
          <a:bodyPr wrap="square">
            <a:spAutoFit/>
          </a:bodyPr>
          <a:lstStyle/>
          <a:p>
            <a:pPr marL="342900" indent="-342900" algn="just">
              <a:buFontTx/>
              <a:buChar char="-"/>
            </a:pPr>
            <a:r>
              <a:rPr lang="es-ES" sz="2000" dirty="0">
                <a:latin typeface="Calibri" panose="020F0502020204030204" pitchFamily="34" charset="0"/>
              </a:rPr>
              <a:t>Tránsito aduanero</a:t>
            </a:r>
          </a:p>
          <a:p>
            <a:pPr marL="342900" indent="-342900" algn="just">
              <a:buFontTx/>
              <a:buChar char="-"/>
            </a:pPr>
            <a:r>
              <a:rPr lang="es-ES" sz="2000" dirty="0">
                <a:latin typeface="Calibri" panose="020F0502020204030204" pitchFamily="34" charset="0"/>
              </a:rPr>
              <a:t>Deposito aduanero </a:t>
            </a:r>
          </a:p>
          <a:p>
            <a:pPr marL="342900" indent="-342900" algn="just">
              <a:buFontTx/>
              <a:buChar char="-"/>
            </a:pPr>
            <a:r>
              <a:rPr lang="es-ES" sz="2000" dirty="0">
                <a:latin typeface="Calibri" panose="020F0502020204030204" pitchFamily="34" charset="0"/>
              </a:rPr>
              <a:t>Importación </a:t>
            </a:r>
          </a:p>
        </p:txBody>
      </p:sp>
    </p:spTree>
    <p:extLst>
      <p:ext uri="{BB962C8B-B14F-4D97-AF65-F5344CB8AC3E}">
        <p14:creationId xmlns:p14="http://schemas.microsoft.com/office/powerpoint/2010/main" val="2111388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endParaRPr lang="es-CO"/>
          </a:p>
        </p:txBody>
      </p:sp>
      <p:sp>
        <p:nvSpPr>
          <p:cNvPr id="6" name="Marcador de texto 5"/>
          <p:cNvSpPr>
            <a:spLocks noGrp="1"/>
          </p:cNvSpPr>
          <p:nvPr>
            <p:ph type="body" sz="half" idx="2"/>
          </p:nvPr>
        </p:nvSpPr>
        <p:spPr/>
        <p:txBody>
          <a:bodyPr/>
          <a:lstStyle/>
          <a:p>
            <a:endParaRPr lang="es-CO"/>
          </a:p>
        </p:txBody>
      </p:sp>
      <p:sp>
        <p:nvSpPr>
          <p:cNvPr id="7" name="Rectángulo 6"/>
          <p:cNvSpPr/>
          <p:nvPr/>
        </p:nvSpPr>
        <p:spPr>
          <a:xfrm>
            <a:off x="1908314" y="821635"/>
            <a:ext cx="9024730" cy="1323439"/>
          </a:xfrm>
          <a:prstGeom prst="rect">
            <a:avLst/>
          </a:prstGeom>
        </p:spPr>
        <p:txBody>
          <a:bodyPr wrap="square">
            <a:spAutoFit/>
          </a:bodyPr>
          <a:lstStyle/>
          <a:p>
            <a:pPr algn="ctr"/>
            <a:r>
              <a:rPr lang="es-ES" sz="4000" b="1" dirty="0">
                <a:ln w="9525">
                  <a:solidFill>
                    <a:schemeClr val="accent1">
                      <a:lumMod val="50000"/>
                    </a:schemeClr>
                  </a:solidFill>
                  <a:prstDash val="solid"/>
                </a:ln>
                <a:solidFill>
                  <a:srgbClr val="00B0F0"/>
                </a:solidFill>
                <a:effectLst>
                  <a:outerShdw blurRad="12700" dist="38100" dir="2700000" algn="tl" rotWithShape="0">
                    <a:schemeClr val="accent5">
                      <a:lumMod val="60000"/>
                      <a:lumOff val="40000"/>
                    </a:schemeClr>
                  </a:outerShdw>
                </a:effectLst>
              </a:rPr>
              <a:t>9. Clasificación, Origen y valoración en los procesos de importación</a:t>
            </a:r>
            <a:endParaRPr lang="es-CO" sz="4000" dirty="0"/>
          </a:p>
        </p:txBody>
      </p:sp>
      <p:sp>
        <p:nvSpPr>
          <p:cNvPr id="8" name="Rectángulo: esquinas redondeadas 7"/>
          <p:cNvSpPr/>
          <p:nvPr/>
        </p:nvSpPr>
        <p:spPr>
          <a:xfrm>
            <a:off x="1668641" y="2610678"/>
            <a:ext cx="1855304" cy="9541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O" dirty="0"/>
              <a:t>Clasificación arancelaria de la mercancía </a:t>
            </a:r>
          </a:p>
        </p:txBody>
      </p:sp>
      <p:sp>
        <p:nvSpPr>
          <p:cNvPr id="9" name="Rectángulo: esquinas redondeadas 8"/>
          <p:cNvSpPr/>
          <p:nvPr/>
        </p:nvSpPr>
        <p:spPr>
          <a:xfrm>
            <a:off x="5241235" y="2610678"/>
            <a:ext cx="1855304" cy="9541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dirty="0"/>
              <a:t>Origen de las mercancías  </a:t>
            </a:r>
          </a:p>
        </p:txBody>
      </p:sp>
      <p:sp>
        <p:nvSpPr>
          <p:cNvPr id="10" name="Rectángulo: esquinas redondeadas 9"/>
          <p:cNvSpPr/>
          <p:nvPr/>
        </p:nvSpPr>
        <p:spPr>
          <a:xfrm>
            <a:off x="8675816" y="2610678"/>
            <a:ext cx="1855304" cy="9541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CO" dirty="0"/>
              <a:t>Valoración Aduanera</a:t>
            </a:r>
          </a:p>
        </p:txBody>
      </p:sp>
      <p:sp>
        <p:nvSpPr>
          <p:cNvPr id="16" name="Flecha: hacia abajo 15"/>
          <p:cNvSpPr/>
          <p:nvPr/>
        </p:nvSpPr>
        <p:spPr>
          <a:xfrm>
            <a:off x="2438400" y="3697357"/>
            <a:ext cx="185530" cy="384313"/>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CO"/>
          </a:p>
        </p:txBody>
      </p:sp>
      <p:sp>
        <p:nvSpPr>
          <p:cNvPr id="17" name="Flecha: hacia abajo 16"/>
          <p:cNvSpPr/>
          <p:nvPr/>
        </p:nvSpPr>
        <p:spPr>
          <a:xfrm>
            <a:off x="5983357" y="3646125"/>
            <a:ext cx="185530" cy="384313"/>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CO" b="1">
              <a:ln w="22225">
                <a:solidFill>
                  <a:schemeClr val="accent2"/>
                </a:solidFill>
                <a:prstDash val="solid"/>
              </a:ln>
              <a:solidFill>
                <a:schemeClr val="accent2">
                  <a:lumMod val="40000"/>
                  <a:lumOff val="60000"/>
                </a:schemeClr>
              </a:solidFill>
            </a:endParaRPr>
          </a:p>
        </p:txBody>
      </p:sp>
      <p:sp>
        <p:nvSpPr>
          <p:cNvPr id="18" name="Flecha: hacia abajo 17"/>
          <p:cNvSpPr/>
          <p:nvPr/>
        </p:nvSpPr>
        <p:spPr>
          <a:xfrm>
            <a:off x="9510703" y="3710610"/>
            <a:ext cx="185530" cy="384313"/>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O"/>
          </a:p>
        </p:txBody>
      </p:sp>
      <p:sp>
        <p:nvSpPr>
          <p:cNvPr id="19" name="Rectángulo: esquinas redondeadas 18"/>
          <p:cNvSpPr/>
          <p:nvPr/>
        </p:nvSpPr>
        <p:spPr>
          <a:xfrm>
            <a:off x="968542" y="4094925"/>
            <a:ext cx="3399183" cy="95415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p>
          <a:p>
            <a:pPr algn="ctr"/>
            <a:r>
              <a:rPr lang="es-CO" dirty="0"/>
              <a:t>Arancel de aduanas para clasificación de mercancías en una </a:t>
            </a:r>
            <a:r>
              <a:rPr lang="es-CO" dirty="0" err="1"/>
              <a:t>subpartida</a:t>
            </a:r>
            <a:endParaRPr lang="es-CO" dirty="0"/>
          </a:p>
          <a:p>
            <a:pPr algn="ctr"/>
            <a:endParaRPr lang="es-CO" dirty="0"/>
          </a:p>
        </p:txBody>
      </p:sp>
      <p:sp>
        <p:nvSpPr>
          <p:cNvPr id="20" name="Rectángulo: esquinas redondeadas 19"/>
          <p:cNvSpPr/>
          <p:nvPr/>
        </p:nvSpPr>
        <p:spPr>
          <a:xfrm>
            <a:off x="4785647" y="4052804"/>
            <a:ext cx="2766480" cy="110288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CO" dirty="0"/>
          </a:p>
          <a:p>
            <a:pPr algn="ctr"/>
            <a:r>
              <a:rPr lang="es-CO" dirty="0"/>
              <a:t>Beneficio de las preferencias arancelarias con el cumplimiento de los requisitos de origen</a:t>
            </a:r>
          </a:p>
          <a:p>
            <a:pPr algn="ctr"/>
            <a:endParaRPr lang="es-CO" dirty="0"/>
          </a:p>
        </p:txBody>
      </p:sp>
      <p:sp>
        <p:nvSpPr>
          <p:cNvPr id="21" name="Rectángulo: esquinas redondeadas 20"/>
          <p:cNvSpPr/>
          <p:nvPr/>
        </p:nvSpPr>
        <p:spPr>
          <a:xfrm>
            <a:off x="8521147" y="4127168"/>
            <a:ext cx="2411897" cy="102852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O" dirty="0"/>
          </a:p>
          <a:p>
            <a:pPr algn="ctr"/>
            <a:r>
              <a:rPr lang="es-CO" dirty="0"/>
              <a:t>Se determina la base gravable para la aplicación de aranceles correspondientes </a:t>
            </a:r>
          </a:p>
          <a:p>
            <a:pPr algn="ctr"/>
            <a:endParaRPr lang="es-CO" dirty="0"/>
          </a:p>
        </p:txBody>
      </p:sp>
    </p:spTree>
    <p:extLst>
      <p:ext uri="{BB962C8B-B14F-4D97-AF65-F5344CB8AC3E}">
        <p14:creationId xmlns:p14="http://schemas.microsoft.com/office/powerpoint/2010/main" val="1668536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749287" y="587922"/>
            <a:ext cx="8627165" cy="1323439"/>
          </a:xfrm>
          <a:prstGeom prst="rect">
            <a:avLst/>
          </a:prstGeom>
        </p:spPr>
        <p:txBody>
          <a:bodyPr wrap="square">
            <a:spAutoFit/>
          </a:bodyPr>
          <a:lstStyle/>
          <a:p>
            <a:pPr algn="ctr"/>
            <a:r>
              <a:rPr lang="es-ES" sz="4000" b="1" dirty="0">
                <a:ln w="9525">
                  <a:solidFill>
                    <a:schemeClr val="accent1">
                      <a:lumMod val="50000"/>
                    </a:schemeClr>
                  </a:solidFill>
                  <a:prstDash val="solid"/>
                </a:ln>
                <a:solidFill>
                  <a:srgbClr val="00B0F0"/>
                </a:solidFill>
                <a:effectLst>
                  <a:outerShdw blurRad="12700" dist="38100" dir="2700000" algn="tl" rotWithShape="0">
                    <a:schemeClr val="accent5">
                      <a:lumMod val="60000"/>
                      <a:lumOff val="40000"/>
                    </a:schemeClr>
                  </a:outerShdw>
                </a:effectLst>
              </a:rPr>
              <a:t>10. Desaduanamiento de la mercancía</a:t>
            </a:r>
            <a:endParaRPr lang="es-CO" sz="4000" dirty="0"/>
          </a:p>
        </p:txBody>
      </p:sp>
      <p:grpSp>
        <p:nvGrpSpPr>
          <p:cNvPr id="6" name="Grupo 5"/>
          <p:cNvGrpSpPr/>
          <p:nvPr/>
        </p:nvGrpSpPr>
        <p:grpSpPr>
          <a:xfrm>
            <a:off x="2792265" y="2481483"/>
            <a:ext cx="2260754" cy="1046280"/>
            <a:chOff x="1574081" y="3545371"/>
            <a:chExt cx="2260754" cy="1046280"/>
          </a:xfrm>
        </p:grpSpPr>
        <p:sp>
          <p:nvSpPr>
            <p:cNvPr id="7" name="Rectángulo: esquinas redondeadas 6"/>
            <p:cNvSpPr/>
            <p:nvPr/>
          </p:nvSpPr>
          <p:spPr>
            <a:xfrm>
              <a:off x="1574081" y="3545371"/>
              <a:ext cx="2260754" cy="1046280"/>
            </a:xfrm>
            <a:prstGeom prst="roundRect">
              <a:avLst/>
            </a:prstGeom>
          </p:spPr>
          <p:style>
            <a:lnRef idx="0">
              <a:schemeClr val="lt1">
                <a:hueOff val="0"/>
                <a:satOff val="0"/>
                <a:lumOff val="0"/>
                <a:alphaOff val="0"/>
              </a:schemeClr>
            </a:lnRef>
            <a:fillRef idx="3">
              <a:schemeClr val="accent3">
                <a:hueOff val="898504"/>
                <a:satOff val="-5441"/>
                <a:lumOff val="6470"/>
                <a:alphaOff val="0"/>
              </a:schemeClr>
            </a:fillRef>
            <a:effectRef idx="2">
              <a:schemeClr val="accent3">
                <a:hueOff val="898504"/>
                <a:satOff val="-5441"/>
                <a:lumOff val="6470"/>
                <a:alphaOff val="0"/>
              </a:schemeClr>
            </a:effectRef>
            <a:fontRef idx="minor">
              <a:schemeClr val="lt1"/>
            </a:fontRef>
          </p:style>
        </p:sp>
        <p:sp>
          <p:nvSpPr>
            <p:cNvPr id="8" name="Rectángulo: esquinas redondeadas 4"/>
            <p:cNvSpPr txBox="1"/>
            <p:nvPr/>
          </p:nvSpPr>
          <p:spPr>
            <a:xfrm>
              <a:off x="1625156" y="3596446"/>
              <a:ext cx="2158604" cy="9441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CO" sz="1600" kern="1200" dirty="0">
                  <a:solidFill>
                    <a:schemeClr val="bg1">
                      <a:lumMod val="50000"/>
                    </a:schemeClr>
                  </a:solidFill>
                </a:rPr>
                <a:t>1. Formalidades aduaneras previas al desaduanamiento </a:t>
              </a:r>
            </a:p>
            <a:p>
              <a:pPr marL="0" lvl="0" indent="0" algn="ctr" defTabSz="711200">
                <a:lnSpc>
                  <a:spcPct val="90000"/>
                </a:lnSpc>
                <a:spcBef>
                  <a:spcPct val="0"/>
                </a:spcBef>
                <a:spcAft>
                  <a:spcPct val="35000"/>
                </a:spcAft>
                <a:buNone/>
              </a:pPr>
              <a:r>
                <a:rPr lang="es-CO" sz="1600" kern="1200" dirty="0">
                  <a:solidFill>
                    <a:schemeClr val="bg1">
                      <a:lumMod val="50000"/>
                    </a:schemeClr>
                  </a:solidFill>
                </a:rPr>
                <a:t>Cap. I</a:t>
              </a:r>
            </a:p>
          </p:txBody>
        </p:sp>
      </p:grpSp>
      <p:sp>
        <p:nvSpPr>
          <p:cNvPr id="12" name="7 CuadroTexto"/>
          <p:cNvSpPr txBox="1"/>
          <p:nvPr/>
        </p:nvSpPr>
        <p:spPr>
          <a:xfrm>
            <a:off x="2146851" y="4169400"/>
            <a:ext cx="3551583" cy="954107"/>
          </a:xfrm>
          <a:prstGeom prst="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Tx/>
              <a:buChar char="-"/>
            </a:pPr>
            <a:r>
              <a:rPr lang="es-CO" sz="1400" dirty="0"/>
              <a:t>Llegada de los medios de transporta la TAN</a:t>
            </a:r>
          </a:p>
          <a:p>
            <a:pPr marL="285750" indent="-285750">
              <a:buFontTx/>
              <a:buChar char="-"/>
            </a:pPr>
            <a:r>
              <a:rPr lang="es-CO" sz="1400" dirty="0"/>
              <a:t>Recepción y registro documentos viaje</a:t>
            </a:r>
          </a:p>
          <a:p>
            <a:pPr marL="285750" indent="-285750">
              <a:buFontTx/>
              <a:buChar char="-"/>
            </a:pPr>
            <a:r>
              <a:rPr lang="es-CO" sz="1400" dirty="0"/>
              <a:t>Entrega y recepción</a:t>
            </a:r>
          </a:p>
        </p:txBody>
      </p:sp>
      <p:grpSp>
        <p:nvGrpSpPr>
          <p:cNvPr id="13" name="Grupo 12"/>
          <p:cNvGrpSpPr/>
          <p:nvPr/>
        </p:nvGrpSpPr>
        <p:grpSpPr>
          <a:xfrm>
            <a:off x="7355586" y="2481483"/>
            <a:ext cx="2264862" cy="987817"/>
            <a:chOff x="4997611" y="3538471"/>
            <a:chExt cx="1895442" cy="987817"/>
          </a:xfrm>
        </p:grpSpPr>
        <p:sp>
          <p:nvSpPr>
            <p:cNvPr id="14" name="Rectángulo: esquinas redondeadas 13"/>
            <p:cNvSpPr/>
            <p:nvPr/>
          </p:nvSpPr>
          <p:spPr>
            <a:xfrm>
              <a:off x="4997611" y="3538471"/>
              <a:ext cx="1895442" cy="987817"/>
            </a:xfrm>
            <a:prstGeom prst="roundRect">
              <a:avLst/>
            </a:prstGeom>
          </p:spPr>
          <p:style>
            <a:lnRef idx="0">
              <a:schemeClr val="lt1">
                <a:hueOff val="0"/>
                <a:satOff val="0"/>
                <a:lumOff val="0"/>
                <a:alphaOff val="0"/>
              </a:schemeClr>
            </a:lnRef>
            <a:fillRef idx="3">
              <a:schemeClr val="accent3">
                <a:hueOff val="599003"/>
                <a:satOff val="-3627"/>
                <a:lumOff val="4314"/>
                <a:alphaOff val="0"/>
              </a:schemeClr>
            </a:fillRef>
            <a:effectRef idx="2">
              <a:schemeClr val="accent3">
                <a:hueOff val="599003"/>
                <a:satOff val="-3627"/>
                <a:lumOff val="4314"/>
                <a:alphaOff val="0"/>
              </a:schemeClr>
            </a:effectRef>
            <a:fontRef idx="minor">
              <a:schemeClr val="lt1"/>
            </a:fontRef>
          </p:style>
        </p:sp>
        <p:sp>
          <p:nvSpPr>
            <p:cNvPr id="15" name="Rectángulo: esquinas redondeadas 4"/>
            <p:cNvSpPr txBox="1"/>
            <p:nvPr/>
          </p:nvSpPr>
          <p:spPr>
            <a:xfrm>
              <a:off x="5045832" y="3586692"/>
              <a:ext cx="1740919" cy="891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CO" sz="1600" kern="1200" dirty="0">
                  <a:solidFill>
                    <a:schemeClr val="bg1">
                      <a:lumMod val="50000"/>
                    </a:schemeClr>
                  </a:solidFill>
                </a:rPr>
                <a:t>2.  Desaduanamiento en la importación</a:t>
              </a:r>
            </a:p>
            <a:p>
              <a:pPr marL="0" lvl="0" indent="0" algn="ctr" defTabSz="711200">
                <a:lnSpc>
                  <a:spcPct val="90000"/>
                </a:lnSpc>
                <a:spcBef>
                  <a:spcPct val="0"/>
                </a:spcBef>
                <a:spcAft>
                  <a:spcPct val="35000"/>
                </a:spcAft>
                <a:buNone/>
              </a:pPr>
              <a:r>
                <a:rPr lang="es-CO" sz="1600" kern="1200" dirty="0">
                  <a:solidFill>
                    <a:schemeClr val="bg1">
                      <a:lumMod val="50000"/>
                    </a:schemeClr>
                  </a:solidFill>
                </a:rPr>
                <a:t>Cap. II</a:t>
              </a:r>
            </a:p>
          </p:txBody>
        </p:sp>
      </p:grpSp>
      <p:sp>
        <p:nvSpPr>
          <p:cNvPr id="16" name="8 CuadroTexto"/>
          <p:cNvSpPr txBox="1"/>
          <p:nvPr/>
        </p:nvSpPr>
        <p:spPr>
          <a:xfrm>
            <a:off x="6334540" y="4134495"/>
            <a:ext cx="4306955" cy="1600438"/>
          </a:xfrm>
          <a:prstGeom prst="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Tx/>
              <a:buChar char="-"/>
            </a:pPr>
            <a:r>
              <a:rPr lang="es-CO" sz="1400" dirty="0"/>
              <a:t>Sometimiento de las mercancías a las formalidades de Desaduanamiento</a:t>
            </a:r>
          </a:p>
          <a:p>
            <a:pPr marL="285750" indent="-285750">
              <a:buFontTx/>
              <a:buChar char="-"/>
            </a:pPr>
            <a:r>
              <a:rPr lang="es-CO" sz="1400" dirty="0"/>
              <a:t>Clases de Desaduanamiento en la importación</a:t>
            </a:r>
          </a:p>
          <a:p>
            <a:pPr marL="285750" indent="-285750">
              <a:buFontTx/>
              <a:buChar char="-"/>
            </a:pPr>
            <a:r>
              <a:rPr lang="es-CO" sz="1400" dirty="0"/>
              <a:t>Inspección previa de la </a:t>
            </a:r>
            <a:r>
              <a:rPr lang="es-CO" sz="1400" dirty="0" err="1"/>
              <a:t>mercancia</a:t>
            </a:r>
            <a:endParaRPr lang="es-CO" sz="1400" dirty="0"/>
          </a:p>
          <a:p>
            <a:pPr marL="285750" indent="-285750">
              <a:buFontTx/>
              <a:buChar char="-"/>
            </a:pPr>
            <a:r>
              <a:rPr lang="es-CO" sz="1400" dirty="0"/>
              <a:t>Declaración aduanera de las mercancías </a:t>
            </a:r>
          </a:p>
          <a:p>
            <a:pPr marL="285750" indent="-285750">
              <a:buFontTx/>
              <a:buChar char="-"/>
            </a:pPr>
            <a:r>
              <a:rPr lang="es-CO" sz="1400" dirty="0"/>
              <a:t>Aforo, pago y retiro de las mercancías</a:t>
            </a:r>
          </a:p>
          <a:p>
            <a:pPr marL="285750" indent="-285750">
              <a:buFontTx/>
              <a:buChar char="-"/>
            </a:pPr>
            <a:r>
              <a:rPr lang="es-CO" sz="1400" dirty="0"/>
              <a:t>Declaración del régimen de importación</a:t>
            </a:r>
          </a:p>
        </p:txBody>
      </p:sp>
      <p:cxnSp>
        <p:nvCxnSpPr>
          <p:cNvPr id="18" name="Conector recto de flecha 17"/>
          <p:cNvCxnSpPr/>
          <p:nvPr/>
        </p:nvCxnSpPr>
        <p:spPr>
          <a:xfrm>
            <a:off x="3895051" y="3657600"/>
            <a:ext cx="0" cy="357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8488017" y="3527763"/>
            <a:ext cx="0" cy="447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506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n relacionada"/>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042" l="3355" r="97125"/>
                    </a14:imgEffect>
                  </a14:imgLayer>
                </a14:imgProps>
              </a:ext>
              <a:ext uri="{28A0092B-C50C-407E-A947-70E740481C1C}">
                <a14:useLocalDpi xmlns:a14="http://schemas.microsoft.com/office/drawing/2010/main" val="0"/>
              </a:ext>
            </a:extLst>
          </a:blip>
          <a:srcRect/>
          <a:stretch>
            <a:fillRect/>
          </a:stretch>
        </p:blipFill>
        <p:spPr bwMode="auto">
          <a:xfrm>
            <a:off x="1054889" y="2030582"/>
            <a:ext cx="3572786" cy="3572786"/>
          </a:xfrm>
          <a:prstGeom prst="rect">
            <a:avLst/>
          </a:prstGeom>
          <a:noFill/>
          <a:extLst>
            <a:ext uri="{909E8E84-426E-40DD-AFC4-6F175D3DCCD1}">
              <a14:hiddenFill xmlns:a14="http://schemas.microsoft.com/office/drawing/2010/main">
                <a:solidFill>
                  <a:srgbClr val="FFFFFF"/>
                </a:solidFill>
              </a14:hiddenFill>
            </a:ext>
          </a:extLst>
        </p:spPr>
      </p:pic>
      <p:sp>
        <p:nvSpPr>
          <p:cNvPr id="4" name="Elipse 3"/>
          <p:cNvSpPr/>
          <p:nvPr/>
        </p:nvSpPr>
        <p:spPr>
          <a:xfrm>
            <a:off x="2292626" y="2024964"/>
            <a:ext cx="817543" cy="6912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5" name="Rectángulo 4"/>
          <p:cNvSpPr/>
          <p:nvPr/>
        </p:nvSpPr>
        <p:spPr>
          <a:xfrm>
            <a:off x="3010486" y="789012"/>
            <a:ext cx="8094443" cy="1323439"/>
          </a:xfrm>
          <a:prstGeom prst="rect">
            <a:avLst/>
          </a:prstGeom>
        </p:spPr>
        <p:txBody>
          <a:bodyPr wrap="square">
            <a:spAutoFit/>
          </a:bodyPr>
          <a:lstStyle/>
          <a:p>
            <a:r>
              <a:rPr lang="es-ES" sz="4000" b="1" dirty="0">
                <a:ln w="9525">
                  <a:solidFill>
                    <a:schemeClr val="accent1">
                      <a:lumMod val="50000"/>
                    </a:schemeClr>
                  </a:solidFill>
                  <a:prstDash val="solid"/>
                </a:ln>
                <a:solidFill>
                  <a:srgbClr val="00B0F0"/>
                </a:solidFill>
                <a:effectLst>
                  <a:outerShdw blurRad="12700" dist="38100" dir="2700000" algn="tl" rotWithShape="0">
                    <a:schemeClr val="accent5">
                      <a:lumMod val="60000"/>
                      <a:lumOff val="40000"/>
                    </a:schemeClr>
                  </a:outerShdw>
                </a:effectLst>
              </a:rPr>
              <a:t>11. Canalización del pago de </a:t>
            </a:r>
          </a:p>
          <a:p>
            <a:pPr algn="ctr"/>
            <a:r>
              <a:rPr lang="es-ES" sz="4000" b="1" dirty="0">
                <a:ln w="9525">
                  <a:solidFill>
                    <a:schemeClr val="accent1">
                      <a:lumMod val="50000"/>
                    </a:schemeClr>
                  </a:solidFill>
                  <a:prstDash val="solid"/>
                </a:ln>
                <a:solidFill>
                  <a:srgbClr val="00B0F0"/>
                </a:solidFill>
                <a:effectLst>
                  <a:outerShdw blurRad="12700" dist="38100" dir="2700000" algn="tl" rotWithShape="0">
                    <a:schemeClr val="accent5">
                      <a:lumMod val="60000"/>
                      <a:lumOff val="40000"/>
                    </a:schemeClr>
                  </a:outerShdw>
                </a:effectLst>
              </a:rPr>
              <a:t>Las importaciones</a:t>
            </a:r>
            <a:endParaRPr lang="es-ES" sz="4000" dirty="0"/>
          </a:p>
        </p:txBody>
      </p:sp>
      <p:sp>
        <p:nvSpPr>
          <p:cNvPr id="6" name="Rectángulo 5"/>
          <p:cNvSpPr/>
          <p:nvPr/>
        </p:nvSpPr>
        <p:spPr>
          <a:xfrm>
            <a:off x="5008929" y="2166424"/>
            <a:ext cx="6096000" cy="1200329"/>
          </a:xfrm>
          <a:prstGeom prst="rect">
            <a:avLst/>
          </a:prstGeom>
        </p:spPr>
        <p:txBody>
          <a:bodyPr>
            <a:spAutoFit/>
          </a:bodyPr>
          <a:lstStyle/>
          <a:p>
            <a:pPr algn="just"/>
            <a:r>
              <a:rPr lang="es-MX" dirty="0"/>
              <a:t>Deberá realizarse a través del mercado cambiario</a:t>
            </a:r>
          </a:p>
          <a:p>
            <a:pPr algn="just"/>
            <a:endParaRPr lang="es-MX" dirty="0"/>
          </a:p>
          <a:p>
            <a:pPr algn="just"/>
            <a:endParaRPr lang="es-MX" dirty="0"/>
          </a:p>
          <a:p>
            <a:pPr algn="just"/>
            <a:endParaRPr lang="es-MX" dirty="0"/>
          </a:p>
        </p:txBody>
      </p:sp>
      <p:sp>
        <p:nvSpPr>
          <p:cNvPr id="2" name="Rectángulo: esquinas redondeadas 1"/>
          <p:cNvSpPr/>
          <p:nvPr/>
        </p:nvSpPr>
        <p:spPr>
          <a:xfrm>
            <a:off x="6520070" y="2716170"/>
            <a:ext cx="1868556" cy="5837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dirty="0"/>
              <a:t>Banco de la Republica </a:t>
            </a:r>
          </a:p>
        </p:txBody>
      </p:sp>
      <p:sp>
        <p:nvSpPr>
          <p:cNvPr id="3" name="Rectángulo: esquinas redondeadas 2"/>
          <p:cNvSpPr/>
          <p:nvPr/>
        </p:nvSpPr>
        <p:spPr>
          <a:xfrm>
            <a:off x="5791201" y="3816975"/>
            <a:ext cx="3538330" cy="116619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O" dirty="0"/>
              <a:t>Régimen Cambiario – Resolución externa 8 de 2000, reglamentada mediante circular Externa DCIN 83 DE 2011</a:t>
            </a:r>
          </a:p>
        </p:txBody>
      </p:sp>
      <p:sp>
        <p:nvSpPr>
          <p:cNvPr id="7" name="Rectángulo: esquinas redondeadas 6"/>
          <p:cNvSpPr/>
          <p:nvPr/>
        </p:nvSpPr>
        <p:spPr>
          <a:xfrm>
            <a:off x="6370983" y="5485780"/>
            <a:ext cx="2166730" cy="55659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O" dirty="0"/>
              <a:t>Formulario No. 1</a:t>
            </a:r>
          </a:p>
        </p:txBody>
      </p:sp>
      <p:sp>
        <p:nvSpPr>
          <p:cNvPr id="8" name="Flecha: hacia abajo 7"/>
          <p:cNvSpPr/>
          <p:nvPr/>
        </p:nvSpPr>
        <p:spPr>
          <a:xfrm>
            <a:off x="7454348" y="3420726"/>
            <a:ext cx="225287" cy="263378"/>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
        <p:nvSpPr>
          <p:cNvPr id="10" name="Flecha: hacia abajo 9"/>
          <p:cNvSpPr/>
          <p:nvPr/>
        </p:nvSpPr>
        <p:spPr>
          <a:xfrm>
            <a:off x="7407966" y="5102784"/>
            <a:ext cx="225287" cy="263378"/>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Tree>
    <p:extLst>
      <p:ext uri="{BB962C8B-B14F-4D97-AF65-F5344CB8AC3E}">
        <p14:creationId xmlns:p14="http://schemas.microsoft.com/office/powerpoint/2010/main" val="609996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103045" y="433141"/>
            <a:ext cx="3855286" cy="923330"/>
          </a:xfrm>
          <a:prstGeom prst="rect">
            <a:avLst/>
          </a:prstGeom>
          <a:noFill/>
        </p:spPr>
        <p:txBody>
          <a:bodyPr wrap="none" lIns="91440" tIns="45720" rIns="91440" bIns="45720">
            <a:spAutoFit/>
          </a:bodyPr>
          <a:lstStyle/>
          <a:p>
            <a:pPr algn="ctr"/>
            <a:r>
              <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CONTENIDO </a:t>
            </a:r>
          </a:p>
        </p:txBody>
      </p:sp>
      <p:sp>
        <p:nvSpPr>
          <p:cNvPr id="5" name="Rectángulo 4"/>
          <p:cNvSpPr/>
          <p:nvPr/>
        </p:nvSpPr>
        <p:spPr>
          <a:xfrm>
            <a:off x="914400" y="1874910"/>
            <a:ext cx="9329530" cy="5262979"/>
          </a:xfrm>
          <a:prstGeom prst="rect">
            <a:avLst/>
          </a:prstGeom>
        </p:spPr>
        <p:txBody>
          <a:bodyPr wrap="square">
            <a:spAutoFit/>
          </a:bodyPr>
          <a:lstStyle/>
          <a:p>
            <a:r>
              <a:rPr lang="es-ES" sz="2400" b="0" i="0" dirty="0">
                <a:effectLst/>
                <a:latin typeface="fira-sans"/>
              </a:rPr>
              <a:t>Proceso general de una Importación</a:t>
            </a:r>
          </a:p>
          <a:p>
            <a:pPr marL="514350" indent="-514350">
              <a:buAutoNum type="arabicPeriod"/>
            </a:pPr>
            <a:r>
              <a:rPr lang="es-ES" sz="2400" b="0" i="0" dirty="0">
                <a:effectLst/>
                <a:latin typeface="fira-sans"/>
              </a:rPr>
              <a:t>Introducción</a:t>
            </a:r>
          </a:p>
          <a:p>
            <a:pPr marL="514350" indent="-514350">
              <a:buAutoNum type="arabicPeriod"/>
            </a:pPr>
            <a:r>
              <a:rPr lang="es-ES" sz="2400" b="0" i="0" dirty="0">
                <a:effectLst/>
                <a:latin typeface="fira-sans"/>
              </a:rPr>
              <a:t>Tipos de importación</a:t>
            </a:r>
          </a:p>
          <a:p>
            <a:pPr marL="514350" indent="-514350">
              <a:buAutoNum type="arabicPeriod"/>
            </a:pPr>
            <a:r>
              <a:rPr lang="es-ES" sz="2400" dirty="0">
                <a:latin typeface="fira-sans"/>
              </a:rPr>
              <a:t>Ventanilla </a:t>
            </a:r>
            <a:r>
              <a:rPr lang="es-ES" sz="2400" dirty="0" err="1">
                <a:latin typeface="fira-sans"/>
              </a:rPr>
              <a:t>Unica</a:t>
            </a:r>
            <a:r>
              <a:rPr lang="es-ES" sz="2400" dirty="0">
                <a:latin typeface="fira-sans"/>
              </a:rPr>
              <a:t> de Comercio Exterior</a:t>
            </a:r>
          </a:p>
          <a:p>
            <a:pPr marL="514350" indent="-514350">
              <a:buAutoNum type="arabicPeriod"/>
            </a:pPr>
            <a:r>
              <a:rPr lang="es-ES" sz="2400" b="0" i="0" dirty="0">
                <a:effectLst/>
                <a:latin typeface="fira-sans"/>
              </a:rPr>
              <a:t>Transporte y seguro de mercancías</a:t>
            </a:r>
          </a:p>
          <a:p>
            <a:pPr marL="514350" indent="-514350">
              <a:buAutoNum type="arabicPeriod"/>
            </a:pPr>
            <a:r>
              <a:rPr lang="es-ES" sz="2400" dirty="0">
                <a:latin typeface="fira-sans"/>
              </a:rPr>
              <a:t>Establecimiento del medio de pago</a:t>
            </a:r>
          </a:p>
          <a:p>
            <a:pPr marL="514350" indent="-514350">
              <a:buAutoNum type="arabicPeriod"/>
            </a:pPr>
            <a:r>
              <a:rPr lang="es-ES" sz="2400" dirty="0">
                <a:latin typeface="fira-sans"/>
              </a:rPr>
              <a:t>Obligaciones del vendedor</a:t>
            </a:r>
          </a:p>
          <a:p>
            <a:pPr marL="514350" indent="-514350">
              <a:buAutoNum type="arabicPeriod"/>
            </a:pPr>
            <a:r>
              <a:rPr lang="es-ES" sz="2400" dirty="0">
                <a:latin typeface="fira-sans"/>
              </a:rPr>
              <a:t>Arribo de las mercancías la TAN</a:t>
            </a:r>
          </a:p>
          <a:p>
            <a:pPr marL="514350" indent="-514350">
              <a:buAutoNum type="arabicPeriod"/>
            </a:pPr>
            <a:r>
              <a:rPr lang="es-ES" sz="2400" dirty="0">
                <a:latin typeface="fira-sans"/>
              </a:rPr>
              <a:t>Destino aduanero</a:t>
            </a:r>
          </a:p>
          <a:p>
            <a:pPr marL="514350" indent="-514350">
              <a:buAutoNum type="arabicPeriod"/>
            </a:pPr>
            <a:r>
              <a:rPr lang="es-ES" sz="2400" dirty="0">
                <a:latin typeface="fira-sans"/>
              </a:rPr>
              <a:t>Depósitos habilitados para almacenamiento de mercancías</a:t>
            </a:r>
          </a:p>
          <a:p>
            <a:pPr marL="514350" indent="-514350">
              <a:buAutoNum type="arabicPeriod"/>
            </a:pPr>
            <a:r>
              <a:rPr lang="es-ES" sz="2400" dirty="0">
                <a:latin typeface="fira-sans"/>
              </a:rPr>
              <a:t>Ingreso de mercancías al TAN</a:t>
            </a:r>
          </a:p>
          <a:p>
            <a:pPr marL="514350" indent="-514350">
              <a:buAutoNum type="arabicPeriod"/>
            </a:pPr>
            <a:endParaRPr lang="es-ES" sz="2400" dirty="0">
              <a:latin typeface="fira-sans"/>
            </a:endParaRPr>
          </a:p>
          <a:p>
            <a:pPr marL="514350" indent="-514350">
              <a:buAutoNum type="arabicPeriod"/>
            </a:pPr>
            <a:endParaRPr lang="es-ES" sz="2400" b="0" i="0" dirty="0">
              <a:effectLst/>
              <a:latin typeface="fira-sans"/>
            </a:endParaRPr>
          </a:p>
          <a:p>
            <a:pPr marL="514350" indent="-514350" algn="ctr">
              <a:buAutoNum type="arabicPeriod"/>
            </a:pPr>
            <a:endParaRPr lang="es-ES" sz="2400" b="0" i="0" dirty="0">
              <a:effectLst/>
              <a:latin typeface="fira-sans"/>
            </a:endParaRPr>
          </a:p>
        </p:txBody>
      </p:sp>
      <p:pic>
        <p:nvPicPr>
          <p:cNvPr id="2050" name="Picture 2" descr="Resultado de imagen para ICONO DE CONTENI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28752">
            <a:off x="9934590" y="4592307"/>
            <a:ext cx="2324872" cy="2324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744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53208" y="885039"/>
            <a:ext cx="9436494" cy="769441"/>
          </a:xfrm>
          <a:prstGeom prst="rect">
            <a:avLst/>
          </a:prstGeom>
        </p:spPr>
        <p:txBody>
          <a:bodyPr wrap="none">
            <a:spAutoFit/>
          </a:bodyPr>
          <a:lstStyle/>
          <a:p>
            <a:r>
              <a:rPr lang="es-ES" sz="4400" b="1" dirty="0">
                <a:ln w="9525">
                  <a:solidFill>
                    <a:schemeClr val="accent1">
                      <a:lumMod val="50000"/>
                    </a:schemeClr>
                  </a:solidFill>
                  <a:prstDash val="solid"/>
                </a:ln>
                <a:solidFill>
                  <a:srgbClr val="00B0F0"/>
                </a:solidFill>
                <a:effectLst>
                  <a:outerShdw blurRad="12700" dist="38100" dir="2700000" algn="tl" rotWithShape="0">
                    <a:schemeClr val="accent5">
                      <a:lumMod val="60000"/>
                      <a:lumOff val="40000"/>
                    </a:schemeClr>
                  </a:outerShdw>
                </a:effectLst>
              </a:rPr>
              <a:t>Principales obligaciones cambiarias</a:t>
            </a:r>
            <a:endParaRPr lang="es-ES" sz="4400" dirty="0"/>
          </a:p>
        </p:txBody>
      </p:sp>
      <p:pic>
        <p:nvPicPr>
          <p:cNvPr id="717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365" y="3115618"/>
            <a:ext cx="4334734" cy="248609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945915" y="3526435"/>
            <a:ext cx="6096000" cy="2185214"/>
          </a:xfrm>
          <a:prstGeom prst="rect">
            <a:avLst/>
          </a:prstGeom>
        </p:spPr>
        <p:txBody>
          <a:bodyPr>
            <a:spAutoFit/>
          </a:bodyPr>
          <a:lstStyle/>
          <a:p>
            <a:pPr marL="285750" indent="-285750">
              <a:buFontTx/>
              <a:buChar char="-"/>
            </a:pPr>
            <a:r>
              <a:rPr lang="es-ES" dirty="0">
                <a:solidFill>
                  <a:srgbClr val="000000"/>
                </a:solidFill>
                <a:latin typeface="Calibri" panose="020F0502020204030204" pitchFamily="34" charset="0"/>
              </a:rPr>
              <a:t>Canalizar los pagos de las importaciones de bienes a través del mercado cambiario</a:t>
            </a:r>
          </a:p>
          <a:p>
            <a:pPr marL="342900" indent="-342900">
              <a:buFontTx/>
              <a:buChar char="-"/>
            </a:pPr>
            <a:r>
              <a:rPr lang="es-ES" sz="2000" dirty="0">
                <a:solidFill>
                  <a:srgbClr val="000000"/>
                </a:solidFill>
                <a:latin typeface="Calibri" panose="020F0502020204030204" pitchFamily="34" charset="0"/>
              </a:rPr>
              <a:t>Presentar declaración de cambio por importación de bienes </a:t>
            </a:r>
          </a:p>
          <a:p>
            <a:pPr marL="342900" indent="-342900">
              <a:buFontTx/>
              <a:buChar char="-"/>
            </a:pPr>
            <a:r>
              <a:rPr lang="es-ES" sz="2000" dirty="0">
                <a:solidFill>
                  <a:srgbClr val="000000"/>
                </a:solidFill>
                <a:latin typeface="Calibri" panose="020F0502020204030204" pitchFamily="34" charset="0"/>
              </a:rPr>
              <a:t>Conservación de los documentos – 5 años</a:t>
            </a:r>
          </a:p>
          <a:p>
            <a:pPr marL="342900" indent="-342900">
              <a:buFontTx/>
              <a:buChar char="-"/>
            </a:pPr>
            <a:r>
              <a:rPr lang="es-ES" sz="2000" dirty="0">
                <a:solidFill>
                  <a:srgbClr val="000000"/>
                </a:solidFill>
                <a:latin typeface="Calibri" panose="020F0502020204030204" pitchFamily="34" charset="0"/>
              </a:rPr>
              <a:t>Responder a los requerimientos de las entidades de control:  Dian, Banco Republica, </a:t>
            </a:r>
            <a:r>
              <a:rPr lang="es-ES" sz="2000" dirty="0" err="1">
                <a:solidFill>
                  <a:srgbClr val="000000"/>
                </a:solidFill>
                <a:latin typeface="Calibri" panose="020F0502020204030204" pitchFamily="34" charset="0"/>
              </a:rPr>
              <a:t>supersociedades</a:t>
            </a:r>
            <a:endParaRPr lang="es-ES" sz="2000" dirty="0">
              <a:latin typeface="Calibri" panose="020F0502020204030204" pitchFamily="34" charset="0"/>
            </a:endParaRPr>
          </a:p>
        </p:txBody>
      </p:sp>
    </p:spTree>
    <p:extLst>
      <p:ext uri="{BB962C8B-B14F-4D97-AF65-F5344CB8AC3E}">
        <p14:creationId xmlns:p14="http://schemas.microsoft.com/office/powerpoint/2010/main" val="119743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es-CO"/>
          </a:p>
        </p:txBody>
      </p:sp>
      <p:sp>
        <p:nvSpPr>
          <p:cNvPr id="5" name="Marcador de texto 4"/>
          <p:cNvSpPr>
            <a:spLocks noGrp="1"/>
          </p:cNvSpPr>
          <p:nvPr>
            <p:ph type="body" sz="half" idx="2"/>
          </p:nvPr>
        </p:nvSpPr>
        <p:spPr/>
        <p:txBody>
          <a:bodyPr/>
          <a:lstStyle/>
          <a:p>
            <a:endParaRPr lang="es-CO"/>
          </a:p>
        </p:txBody>
      </p:sp>
      <p:sp>
        <p:nvSpPr>
          <p:cNvPr id="6" name="Rectángulo 5"/>
          <p:cNvSpPr/>
          <p:nvPr/>
        </p:nvSpPr>
        <p:spPr>
          <a:xfrm>
            <a:off x="1577009" y="1051748"/>
            <a:ext cx="8216347" cy="1323439"/>
          </a:xfrm>
          <a:prstGeom prst="rect">
            <a:avLst/>
          </a:prstGeom>
        </p:spPr>
        <p:txBody>
          <a:bodyPr wrap="square">
            <a:spAutoFit/>
          </a:bodyPr>
          <a:lstStyle/>
          <a:p>
            <a:pPr algn="ctr"/>
            <a:r>
              <a:rPr lang="es-ES" sz="4000" b="1" dirty="0">
                <a:ln w="9525">
                  <a:solidFill>
                    <a:schemeClr val="accent1">
                      <a:lumMod val="50000"/>
                    </a:schemeClr>
                  </a:solidFill>
                  <a:prstDash val="solid"/>
                </a:ln>
                <a:solidFill>
                  <a:srgbClr val="00B0F0"/>
                </a:solidFill>
                <a:effectLst>
                  <a:outerShdw blurRad="12700" dist="38100" dir="2700000" algn="tl" rotWithShape="0">
                    <a:schemeClr val="accent5">
                      <a:lumMod val="60000"/>
                      <a:lumOff val="40000"/>
                    </a:schemeClr>
                  </a:outerShdw>
                </a:effectLst>
              </a:rPr>
              <a:t>12. Término de conservación de documentos</a:t>
            </a:r>
            <a:endParaRPr lang="es-ES" sz="4000" dirty="0"/>
          </a:p>
        </p:txBody>
      </p:sp>
      <p:sp>
        <p:nvSpPr>
          <p:cNvPr id="2" name="CuadroTexto 1"/>
          <p:cNvSpPr txBox="1"/>
          <p:nvPr/>
        </p:nvSpPr>
        <p:spPr>
          <a:xfrm>
            <a:off x="1117420" y="3021495"/>
            <a:ext cx="3481084" cy="923330"/>
          </a:xfrm>
          <a:prstGeom prst="rect">
            <a:avLst/>
          </a:prstGeom>
          <a:noFill/>
        </p:spPr>
        <p:txBody>
          <a:bodyPr wrap="square" rtlCol="0">
            <a:spAutoFit/>
          </a:bodyPr>
          <a:lstStyle/>
          <a:p>
            <a:pPr algn="ctr"/>
            <a:r>
              <a:rPr lang="es-CO" dirty="0"/>
              <a:t>5 años </a:t>
            </a:r>
          </a:p>
          <a:p>
            <a:pPr algn="ctr"/>
            <a:r>
              <a:rPr lang="es-CO" dirty="0"/>
              <a:t>documentos soportes de la importación</a:t>
            </a:r>
          </a:p>
        </p:txBody>
      </p:sp>
      <p:sp>
        <p:nvSpPr>
          <p:cNvPr id="4" name="CuadroTexto 3"/>
          <p:cNvSpPr txBox="1"/>
          <p:nvPr/>
        </p:nvSpPr>
        <p:spPr>
          <a:xfrm>
            <a:off x="5923722" y="3021495"/>
            <a:ext cx="4982817" cy="1477328"/>
          </a:xfrm>
          <a:prstGeom prst="rect">
            <a:avLst/>
          </a:prstGeom>
          <a:noFill/>
        </p:spPr>
        <p:txBody>
          <a:bodyPr wrap="square" rtlCol="0">
            <a:spAutoFit/>
          </a:bodyPr>
          <a:lstStyle/>
          <a:p>
            <a:pPr marL="285750" indent="-285750">
              <a:buFontTx/>
              <a:buChar char="-"/>
            </a:pPr>
            <a:r>
              <a:rPr lang="es-CO" dirty="0"/>
              <a:t>Los documentos solicitados al proveedor</a:t>
            </a:r>
          </a:p>
          <a:p>
            <a:pPr marL="285750" indent="-285750">
              <a:buFontTx/>
              <a:buChar char="-"/>
            </a:pPr>
            <a:r>
              <a:rPr lang="es-CO" dirty="0"/>
              <a:t>Los documentos generados en el procesos de Desaduanamiento, tales como:</a:t>
            </a:r>
          </a:p>
          <a:p>
            <a:pPr marL="742950" lvl="1" indent="-285750">
              <a:buFont typeface="Wingdings" panose="05000000000000000000" pitchFamily="2" charset="2"/>
              <a:buChar char="v"/>
            </a:pPr>
            <a:r>
              <a:rPr lang="es-CO" dirty="0">
                <a:solidFill>
                  <a:schemeClr val="accent1"/>
                </a:solidFill>
              </a:rPr>
              <a:t>Declaración andina de valor </a:t>
            </a:r>
          </a:p>
          <a:p>
            <a:pPr marL="742950" lvl="1" indent="-285750">
              <a:buFont typeface="Wingdings" panose="05000000000000000000" pitchFamily="2" charset="2"/>
              <a:buChar char="v"/>
            </a:pPr>
            <a:r>
              <a:rPr lang="es-CO" dirty="0">
                <a:solidFill>
                  <a:schemeClr val="accent1"/>
                </a:solidFill>
              </a:rPr>
              <a:t>Declaración de importación </a:t>
            </a:r>
          </a:p>
        </p:txBody>
      </p:sp>
      <p:sp>
        <p:nvSpPr>
          <p:cNvPr id="7" name="Cerrar llave 6"/>
          <p:cNvSpPr/>
          <p:nvPr/>
        </p:nvSpPr>
        <p:spPr>
          <a:xfrm>
            <a:off x="4784035" y="2835965"/>
            <a:ext cx="706602" cy="1828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2391197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Roll del empresario</a:t>
            </a:r>
          </a:p>
        </p:txBody>
      </p:sp>
      <p:sp>
        <p:nvSpPr>
          <p:cNvPr id="5" name="Marcador de texto 4"/>
          <p:cNvSpPr>
            <a:spLocks noGrp="1"/>
          </p:cNvSpPr>
          <p:nvPr>
            <p:ph type="body" sz="half" idx="2"/>
          </p:nvPr>
        </p:nvSpPr>
        <p:spPr/>
        <p:txBody>
          <a:bodyPr/>
          <a:lstStyle/>
          <a:p>
            <a:endParaRPr lang="es-CO"/>
          </a:p>
        </p:txBody>
      </p:sp>
      <p:sp>
        <p:nvSpPr>
          <p:cNvPr id="6" name="Rectángulo 5"/>
          <p:cNvSpPr/>
          <p:nvPr/>
        </p:nvSpPr>
        <p:spPr>
          <a:xfrm>
            <a:off x="1577009" y="1051748"/>
            <a:ext cx="8216347" cy="1323439"/>
          </a:xfrm>
          <a:prstGeom prst="rect">
            <a:avLst/>
          </a:prstGeom>
        </p:spPr>
        <p:txBody>
          <a:bodyPr wrap="square">
            <a:spAutoFit/>
          </a:bodyPr>
          <a:lstStyle/>
          <a:p>
            <a:pPr algn="ctr"/>
            <a:r>
              <a:rPr lang="es-ES" sz="4000" b="1" dirty="0">
                <a:ln w="9525">
                  <a:solidFill>
                    <a:schemeClr val="accent1">
                      <a:lumMod val="50000"/>
                    </a:schemeClr>
                  </a:solidFill>
                  <a:prstDash val="solid"/>
                </a:ln>
                <a:solidFill>
                  <a:srgbClr val="00B0F0"/>
                </a:solidFill>
                <a:effectLst>
                  <a:outerShdw blurRad="12700" dist="38100" dir="2700000" algn="tl" rotWithShape="0">
                    <a:schemeClr val="accent5">
                      <a:lumMod val="60000"/>
                      <a:lumOff val="40000"/>
                    </a:schemeClr>
                  </a:outerShdw>
                </a:effectLst>
              </a:rPr>
              <a:t>13.  Causales de Aprehensión y Decomiso</a:t>
            </a:r>
            <a:endParaRPr lang="es-ES" sz="4000" dirty="0"/>
          </a:p>
        </p:txBody>
      </p:sp>
      <p:sp>
        <p:nvSpPr>
          <p:cNvPr id="3" name="CuadroTexto 2"/>
          <p:cNvSpPr txBox="1"/>
          <p:nvPr/>
        </p:nvSpPr>
        <p:spPr>
          <a:xfrm>
            <a:off x="1285460" y="2375187"/>
            <a:ext cx="8799444" cy="3693319"/>
          </a:xfrm>
          <a:prstGeom prst="rect">
            <a:avLst/>
          </a:prstGeom>
          <a:noFill/>
        </p:spPr>
        <p:txBody>
          <a:bodyPr wrap="square" rtlCol="0">
            <a:spAutoFit/>
          </a:bodyPr>
          <a:lstStyle/>
          <a:p>
            <a:r>
              <a:rPr lang="es-CO" dirty="0" err="1"/>
              <a:t>Dec</a:t>
            </a:r>
            <a:r>
              <a:rPr lang="es-CO" dirty="0"/>
              <a:t> 390 de 2016, art. 550</a:t>
            </a:r>
          </a:p>
          <a:p>
            <a:endParaRPr lang="es-CO" dirty="0"/>
          </a:p>
          <a:p>
            <a:pPr marL="342900" indent="-342900">
              <a:buFont typeface="+mj-lt"/>
              <a:buAutoNum type="arabicPeriod"/>
            </a:pPr>
            <a:r>
              <a:rPr lang="es-CO" dirty="0"/>
              <a:t>Mercancías no presentadas, ingresadas por lugar no habilitado, aprehensión y decomiso del medio de transporte y de las mercancías a bordo del mismo.</a:t>
            </a:r>
          </a:p>
          <a:p>
            <a:pPr marL="342900" indent="-342900">
              <a:buFont typeface="+mj-lt"/>
              <a:buAutoNum type="arabicPeriod"/>
            </a:pPr>
            <a:r>
              <a:rPr lang="es-CO" dirty="0"/>
              <a:t>Como resultado del reconocimiento o de la diligencia de aforo</a:t>
            </a:r>
          </a:p>
          <a:p>
            <a:pPr marL="342900" indent="-342900">
              <a:buFont typeface="+mj-lt"/>
              <a:buAutoNum type="arabicPeriod"/>
            </a:pPr>
            <a:r>
              <a:rPr lang="es-CO" dirty="0"/>
              <a:t>En control posterior, cuando los documentos soportes:</a:t>
            </a:r>
          </a:p>
          <a:p>
            <a:pPr marL="742950" lvl="1" indent="-285750">
              <a:buFontTx/>
              <a:buChar char="-"/>
            </a:pPr>
            <a:r>
              <a:rPr lang="es-CO" dirty="0"/>
              <a:t>No corresponden con la operación de comercio exterior</a:t>
            </a:r>
          </a:p>
          <a:p>
            <a:pPr marL="742950" lvl="1" indent="-285750">
              <a:buFontTx/>
              <a:buChar char="-"/>
            </a:pPr>
            <a:r>
              <a:rPr lang="es-CO" dirty="0"/>
              <a:t>No son originales o están adulterados</a:t>
            </a:r>
          </a:p>
          <a:p>
            <a:pPr marL="742950" lvl="1" indent="-285750">
              <a:buFontTx/>
              <a:buChar char="-"/>
            </a:pPr>
            <a:r>
              <a:rPr lang="es-CO" dirty="0"/>
              <a:t>Corresponden a un importador o declarante inexistente</a:t>
            </a:r>
          </a:p>
          <a:p>
            <a:pPr marL="742950" lvl="1" indent="-285750">
              <a:buFontTx/>
              <a:buChar char="-"/>
            </a:pPr>
            <a:r>
              <a:rPr lang="es-CO" dirty="0"/>
              <a:t>No demuestran cumplimiento de restricción legal o administrativa</a:t>
            </a:r>
          </a:p>
          <a:p>
            <a:pPr lvl="1"/>
            <a:r>
              <a:rPr lang="es-CO" dirty="0"/>
              <a:t>4. Cuando se trata de mercancías no declaradas</a:t>
            </a:r>
          </a:p>
          <a:p>
            <a:pPr marL="800100" lvl="1" indent="-342900">
              <a:buAutoNum type="arabicPeriod" startAt="5"/>
            </a:pPr>
            <a:r>
              <a:rPr lang="es-CO" dirty="0"/>
              <a:t>Cuando se encuentran mercancías de prohibida importación</a:t>
            </a:r>
          </a:p>
          <a:p>
            <a:pPr lvl="1"/>
            <a:r>
              <a:rPr lang="es-CO" dirty="0"/>
              <a:t>Entre otras…..</a:t>
            </a:r>
          </a:p>
        </p:txBody>
      </p:sp>
    </p:spTree>
    <p:extLst>
      <p:ext uri="{BB962C8B-B14F-4D97-AF65-F5344CB8AC3E}">
        <p14:creationId xmlns:p14="http://schemas.microsoft.com/office/powerpoint/2010/main" val="1416700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753469" y="1020432"/>
            <a:ext cx="10993549" cy="1475013"/>
          </a:xfrm>
        </p:spPr>
        <p:txBody>
          <a:bodyPr/>
          <a:lstStyle/>
          <a:p>
            <a:pPr algn="ctr"/>
            <a:r>
              <a:rPr lang="es-CO" dirty="0"/>
              <a:t>PROCESO GENERAL DE IMPORTACIÓN </a:t>
            </a:r>
          </a:p>
        </p:txBody>
      </p:sp>
      <p:sp>
        <p:nvSpPr>
          <p:cNvPr id="6" name="Subtítulo 5"/>
          <p:cNvSpPr>
            <a:spLocks noGrp="1"/>
          </p:cNvSpPr>
          <p:nvPr>
            <p:ph type="subTitle" idx="1"/>
          </p:nvPr>
        </p:nvSpPr>
        <p:spPr/>
        <p:txBody>
          <a:bodyPr/>
          <a:lstStyle/>
          <a:p>
            <a:endParaRPr lang="es-CO" dirty="0"/>
          </a:p>
        </p:txBody>
      </p:sp>
    </p:spTree>
    <p:extLst>
      <p:ext uri="{BB962C8B-B14F-4D97-AF65-F5344CB8AC3E}">
        <p14:creationId xmlns:p14="http://schemas.microsoft.com/office/powerpoint/2010/main" val="1179827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5618" y="348923"/>
            <a:ext cx="10628243" cy="6509077"/>
          </a:xfrm>
          <a:prstGeom prst="rect">
            <a:avLst/>
          </a:prstGeom>
        </p:spPr>
      </p:pic>
    </p:spTree>
    <p:extLst>
      <p:ext uri="{BB962C8B-B14F-4D97-AF65-F5344CB8AC3E}">
        <p14:creationId xmlns:p14="http://schemas.microsoft.com/office/powerpoint/2010/main" val="1414361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007165" y="735222"/>
            <a:ext cx="9329530" cy="6001643"/>
          </a:xfrm>
          <a:prstGeom prst="rect">
            <a:avLst/>
          </a:prstGeom>
        </p:spPr>
        <p:txBody>
          <a:bodyPr wrap="square">
            <a:spAutoFit/>
          </a:bodyPr>
          <a:lstStyle/>
          <a:p>
            <a:r>
              <a:rPr lang="es-ES" sz="2400" dirty="0">
                <a:latin typeface="fira-sans"/>
              </a:rPr>
              <a:t>11. Autorización y calificación de importadores, exportadores y operadores de comercio exterior</a:t>
            </a:r>
          </a:p>
          <a:p>
            <a:r>
              <a:rPr lang="es-ES" sz="2400" dirty="0">
                <a:latin typeface="fira-sans"/>
              </a:rPr>
              <a:t>12. Declarante</a:t>
            </a:r>
          </a:p>
          <a:p>
            <a:r>
              <a:rPr lang="es-ES" sz="2400" dirty="0">
                <a:latin typeface="fira-sans"/>
              </a:rPr>
              <a:t>13. Operadores de comercio exterior</a:t>
            </a:r>
          </a:p>
          <a:p>
            <a:r>
              <a:rPr lang="es-ES" sz="2400" dirty="0">
                <a:latin typeface="fira-sans"/>
              </a:rPr>
              <a:t>14. Agente de Aduana</a:t>
            </a:r>
          </a:p>
          <a:p>
            <a:r>
              <a:rPr lang="es-ES" sz="2400" dirty="0">
                <a:latin typeface="fira-sans"/>
              </a:rPr>
              <a:t>15. Operador económico autorizado</a:t>
            </a:r>
          </a:p>
          <a:p>
            <a:r>
              <a:rPr lang="es-ES" sz="2400" dirty="0">
                <a:latin typeface="fira-sans"/>
              </a:rPr>
              <a:t>16. Clasificación origen y valoración en los procesos importación</a:t>
            </a:r>
          </a:p>
          <a:p>
            <a:r>
              <a:rPr lang="es-ES" sz="2400" dirty="0">
                <a:latin typeface="fira-sans"/>
              </a:rPr>
              <a:t>17. Desaduanamiento de las mercancías</a:t>
            </a:r>
          </a:p>
          <a:p>
            <a:r>
              <a:rPr lang="es-ES" sz="2400" b="0" i="0" dirty="0">
                <a:effectLst/>
                <a:latin typeface="fira-sans"/>
              </a:rPr>
              <a:t>18. Canalización a</a:t>
            </a:r>
            <a:r>
              <a:rPr lang="es-ES" sz="2400" dirty="0">
                <a:latin typeface="fira-sans"/>
              </a:rPr>
              <a:t> través del mercado cambiario del pago de la importación </a:t>
            </a:r>
          </a:p>
          <a:p>
            <a:r>
              <a:rPr lang="es-ES" sz="2400" b="0" i="0" dirty="0">
                <a:effectLst/>
                <a:latin typeface="fira-sans"/>
              </a:rPr>
              <a:t>19. Firmeza de la declaración</a:t>
            </a:r>
          </a:p>
          <a:p>
            <a:r>
              <a:rPr lang="es-ES" sz="2400" dirty="0">
                <a:latin typeface="fira-sans"/>
              </a:rPr>
              <a:t>20. Términos de consecución de los documentos</a:t>
            </a:r>
          </a:p>
          <a:p>
            <a:r>
              <a:rPr lang="es-ES" sz="2400" b="0" i="0" dirty="0">
                <a:effectLst/>
                <a:latin typeface="fira-sans"/>
              </a:rPr>
              <a:t>21. Protección a la propiedad Intelectual </a:t>
            </a:r>
          </a:p>
          <a:p>
            <a:r>
              <a:rPr lang="es-ES" sz="2400" dirty="0">
                <a:latin typeface="fira-sans"/>
              </a:rPr>
              <a:t>22. Fiscalización aduanera</a:t>
            </a:r>
          </a:p>
          <a:p>
            <a:r>
              <a:rPr lang="es-ES" sz="2400" b="0" i="0" dirty="0">
                <a:effectLst/>
                <a:latin typeface="fira-sans"/>
              </a:rPr>
              <a:t>23. Causales de aprehensión y decomiso de las mercancías.</a:t>
            </a:r>
          </a:p>
          <a:p>
            <a:pPr marL="514350" indent="-514350" algn="ctr">
              <a:buAutoNum type="arabicPeriod"/>
            </a:pPr>
            <a:endParaRPr lang="es-ES" sz="2400" b="0" i="0" dirty="0">
              <a:effectLst/>
              <a:latin typeface="fira-sans"/>
            </a:endParaRPr>
          </a:p>
        </p:txBody>
      </p:sp>
    </p:spTree>
    <p:extLst>
      <p:ext uri="{BB962C8B-B14F-4D97-AF65-F5344CB8AC3E}">
        <p14:creationId xmlns:p14="http://schemas.microsoft.com/office/powerpoint/2010/main" val="894705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dirty="0"/>
          </a:p>
        </p:txBody>
      </p:sp>
      <p:sp>
        <p:nvSpPr>
          <p:cNvPr id="3" name="Marcador de contenido 2"/>
          <p:cNvSpPr>
            <a:spLocks noGrp="1"/>
          </p:cNvSpPr>
          <p:nvPr>
            <p:ph idx="1"/>
          </p:nvPr>
        </p:nvSpPr>
        <p:spPr>
          <a:xfrm>
            <a:off x="581193" y="2180496"/>
            <a:ext cx="5541312" cy="3678303"/>
          </a:xfrm>
        </p:spPr>
        <p:txBody>
          <a:bodyPr/>
          <a:lstStyle/>
          <a:p>
            <a:pPr marL="0" indent="0">
              <a:buNone/>
            </a:pPr>
            <a:r>
              <a:rPr lang="es-CO" dirty="0"/>
              <a:t>El proceso general de una importación conlleva una serie de gestiones en cada unas de sus etapas que exige aun riguroso control por parte del comprador, esto es desde el mismo momento de la negociación internaciones y una vez embarcada la  mercancía debe tener en cuenta a fecha de entrada la país</a:t>
            </a:r>
          </a:p>
        </p:txBody>
      </p:sp>
    </p:spTree>
    <p:extLst>
      <p:ext uri="{BB962C8B-B14F-4D97-AF65-F5344CB8AC3E}">
        <p14:creationId xmlns:p14="http://schemas.microsoft.com/office/powerpoint/2010/main" val="3467064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EMPRESA ICO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198" y="1882922"/>
            <a:ext cx="2490394" cy="249039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340732" y="709673"/>
            <a:ext cx="6311408" cy="769441"/>
          </a:xfrm>
          <a:prstGeom prst="rect">
            <a:avLst/>
          </a:prstGeom>
        </p:spPr>
        <p:txBody>
          <a:bodyPr wrap="none">
            <a:spAutoFit/>
          </a:bodyPr>
          <a:lstStyle/>
          <a:p>
            <a:r>
              <a:rPr lang="es-ES" sz="4400" b="1" dirty="0">
                <a:ln w="9525">
                  <a:solidFill>
                    <a:schemeClr val="accent1">
                      <a:lumMod val="50000"/>
                    </a:schemeClr>
                  </a:solidFill>
                  <a:prstDash val="solid"/>
                </a:ln>
                <a:solidFill>
                  <a:srgbClr val="00B0F0"/>
                </a:solidFill>
                <a:effectLst>
                  <a:outerShdw blurRad="12700" dist="38100" dir="2700000" algn="tl" rotWithShape="0">
                    <a:schemeClr val="accent5">
                      <a:lumMod val="60000"/>
                      <a:lumOff val="40000"/>
                    </a:schemeClr>
                  </a:outerShdw>
                </a:effectLst>
              </a:rPr>
              <a:t>2. Tipos de importación</a:t>
            </a:r>
            <a:endParaRPr lang="es-ES" sz="4400" dirty="0"/>
          </a:p>
        </p:txBody>
      </p:sp>
      <p:sp>
        <p:nvSpPr>
          <p:cNvPr id="4" name="Rectángulo 3"/>
          <p:cNvSpPr/>
          <p:nvPr/>
        </p:nvSpPr>
        <p:spPr>
          <a:xfrm>
            <a:off x="4693528" y="2036150"/>
            <a:ext cx="6096000" cy="1754326"/>
          </a:xfrm>
          <a:prstGeom prst="rect">
            <a:avLst/>
          </a:prstGeom>
        </p:spPr>
        <p:txBody>
          <a:bodyPr>
            <a:spAutoFit/>
          </a:bodyPr>
          <a:lstStyle/>
          <a:p>
            <a:pPr algn="just"/>
            <a:r>
              <a:rPr lang="es-ES" dirty="0"/>
              <a:t>Para fijar una política de importaciones el gobierno el gobierno nacional a establecido tres tipos</a:t>
            </a:r>
          </a:p>
          <a:p>
            <a:pPr algn="just"/>
            <a:endParaRPr lang="es-ES" dirty="0"/>
          </a:p>
          <a:p>
            <a:pPr marL="285750" indent="-285750" algn="just">
              <a:buFont typeface="Wingdings" panose="05000000000000000000" pitchFamily="2" charset="2"/>
              <a:buChar char="§"/>
            </a:pPr>
            <a:r>
              <a:rPr lang="es-ES" dirty="0"/>
              <a:t>Licencia Previa</a:t>
            </a:r>
          </a:p>
          <a:p>
            <a:pPr marL="285750" indent="-285750" algn="just">
              <a:buFont typeface="Wingdings" panose="05000000000000000000" pitchFamily="2" charset="2"/>
              <a:buChar char="§"/>
            </a:pPr>
            <a:r>
              <a:rPr lang="es-ES" dirty="0"/>
              <a:t>Licencia Libre</a:t>
            </a:r>
          </a:p>
          <a:p>
            <a:pPr marL="285750" indent="-285750" algn="just">
              <a:buFont typeface="Wingdings" panose="05000000000000000000" pitchFamily="2" charset="2"/>
              <a:buChar char="§"/>
            </a:pPr>
            <a:r>
              <a:rPr lang="es-ES" dirty="0"/>
              <a:t>Licencia prohibida</a:t>
            </a:r>
          </a:p>
        </p:txBody>
      </p:sp>
      <p:sp>
        <p:nvSpPr>
          <p:cNvPr id="2" name="Nube 1"/>
          <p:cNvSpPr/>
          <p:nvPr/>
        </p:nvSpPr>
        <p:spPr>
          <a:xfrm>
            <a:off x="1310987" y="4246736"/>
            <a:ext cx="3785460" cy="169627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Quien las Aprueba las licencias y registros de importación?</a:t>
            </a:r>
          </a:p>
        </p:txBody>
      </p:sp>
      <p:sp>
        <p:nvSpPr>
          <p:cNvPr id="5" name="Nube 4"/>
          <p:cNvSpPr/>
          <p:nvPr/>
        </p:nvSpPr>
        <p:spPr>
          <a:xfrm>
            <a:off x="6580802" y="4331093"/>
            <a:ext cx="2234943" cy="1527563"/>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Ministerio de comercio industria </a:t>
            </a:r>
          </a:p>
        </p:txBody>
      </p:sp>
      <p:sp>
        <p:nvSpPr>
          <p:cNvPr id="6" name="Flecha: a la derecha 5"/>
          <p:cNvSpPr/>
          <p:nvPr/>
        </p:nvSpPr>
        <p:spPr>
          <a:xfrm>
            <a:off x="5488433" y="4658523"/>
            <a:ext cx="888817" cy="702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Flecha: a la derecha 7"/>
          <p:cNvSpPr/>
          <p:nvPr/>
        </p:nvSpPr>
        <p:spPr>
          <a:xfrm>
            <a:off x="8930580" y="4767389"/>
            <a:ext cx="72156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esquinas redondeadas 8"/>
          <p:cNvSpPr/>
          <p:nvPr/>
        </p:nvSpPr>
        <p:spPr>
          <a:xfrm>
            <a:off x="9875128" y="4658523"/>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VUCE</a:t>
            </a:r>
          </a:p>
        </p:txBody>
      </p:sp>
    </p:spTree>
    <p:extLst>
      <p:ext uri="{BB962C8B-B14F-4D97-AF65-F5344CB8AC3E}">
        <p14:creationId xmlns:p14="http://schemas.microsoft.com/office/powerpoint/2010/main" val="2957567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84439" y="864205"/>
            <a:ext cx="2505814" cy="830997"/>
          </a:xfrm>
          <a:prstGeom prst="rect">
            <a:avLst/>
          </a:prstGeom>
        </p:spPr>
        <p:txBody>
          <a:bodyPr wrap="none">
            <a:spAutoFit/>
          </a:bodyPr>
          <a:lstStyle/>
          <a:p>
            <a:r>
              <a:rPr lang="es-ES" sz="4800" b="1" dirty="0">
                <a:ln w="9525">
                  <a:solidFill>
                    <a:schemeClr val="accent1">
                      <a:lumMod val="50000"/>
                    </a:schemeClr>
                  </a:solidFill>
                  <a:prstDash val="solid"/>
                </a:ln>
                <a:solidFill>
                  <a:srgbClr val="00B0F0"/>
                </a:solidFill>
                <a:effectLst>
                  <a:outerShdw blurRad="12700" dist="38100" dir="2700000" algn="tl" rotWithShape="0">
                    <a:schemeClr val="accent5">
                      <a:lumMod val="60000"/>
                      <a:lumOff val="40000"/>
                    </a:schemeClr>
                  </a:outerShdw>
                </a:effectLst>
              </a:rPr>
              <a:t>3. VUCE</a:t>
            </a:r>
            <a:endParaRPr lang="es-ES" sz="4800" dirty="0"/>
          </a:p>
        </p:txBody>
      </p:sp>
      <p:sp>
        <p:nvSpPr>
          <p:cNvPr id="3" name="CuadroTexto 2"/>
          <p:cNvSpPr txBox="1"/>
          <p:nvPr/>
        </p:nvSpPr>
        <p:spPr>
          <a:xfrm>
            <a:off x="1219200" y="1695202"/>
            <a:ext cx="10534650" cy="5262979"/>
          </a:xfrm>
          <a:prstGeom prst="rect">
            <a:avLst/>
          </a:prstGeom>
          <a:noFill/>
        </p:spPr>
        <p:txBody>
          <a:bodyPr wrap="square" rtlCol="0">
            <a:spAutoFit/>
          </a:bodyPr>
          <a:lstStyle/>
          <a:p>
            <a:r>
              <a:rPr lang="es-CO" sz="2400" dirty="0">
                <a:solidFill>
                  <a:schemeClr val="accent1"/>
                </a:solidFill>
              </a:rPr>
              <a:t>La Ventanilla Única de Comercio Exterior </a:t>
            </a:r>
            <a:r>
              <a:rPr lang="es-CO" sz="2400" dirty="0"/>
              <a:t>–VUCE– es la principal herramienta de Facilitación del Comercio del País, a través de la cual se canalizan trámites de comercio exterior de 62.000 usuarios vinculados a 21 entidades del Estado con el fin de intercambiar información, eliminar redundancia de procedimientos, implementar controles eficientes y promover actuaciones administrativas transparentes. A la fecha se han realizado 4,5 millones de operaciones desde el año 2005.</a:t>
            </a:r>
          </a:p>
          <a:p>
            <a:br>
              <a:rPr lang="es-CO" sz="2400" dirty="0"/>
            </a:br>
            <a:r>
              <a:rPr lang="es-CO" sz="2400" dirty="0"/>
              <a:t>En los últimos años se han logrado importantes avances en disminución de tiempos y costos para los usuarios de comercio exterior, a través del fortalecimiento de la coordinación inter-institucional, seguridad, modernización, automatización, simplificación y estandarización de los procesos. </a:t>
            </a:r>
          </a:p>
          <a:p>
            <a:br>
              <a:rPr lang="es-CO" sz="2400" dirty="0"/>
            </a:br>
            <a:endParaRPr lang="es-CO" sz="2400" dirty="0"/>
          </a:p>
        </p:txBody>
      </p:sp>
    </p:spTree>
    <p:extLst>
      <p:ext uri="{BB962C8B-B14F-4D97-AF65-F5344CB8AC3E}">
        <p14:creationId xmlns:p14="http://schemas.microsoft.com/office/powerpoint/2010/main" val="494458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O" dirty="0"/>
              <a:t>Datos…</a:t>
            </a:r>
          </a:p>
        </p:txBody>
      </p:sp>
      <p:sp>
        <p:nvSpPr>
          <p:cNvPr id="6" name="Marcador de contenido 5"/>
          <p:cNvSpPr>
            <a:spLocks noGrp="1"/>
          </p:cNvSpPr>
          <p:nvPr>
            <p:ph idx="1"/>
          </p:nvPr>
        </p:nvSpPr>
        <p:spPr/>
        <p:txBody>
          <a:bodyPr/>
          <a:lstStyle/>
          <a:p>
            <a:r>
              <a:rPr lang="es-CO" sz="2400" dirty="0">
                <a:solidFill>
                  <a:schemeClr val="tx1"/>
                </a:solidFill>
              </a:rPr>
              <a:t>NÚMERO DE USUARIOS REGISTRADOS EN LA VUCE: 62.000</a:t>
            </a:r>
          </a:p>
          <a:p>
            <a:r>
              <a:rPr lang="es-CO" sz="2400" dirty="0">
                <a:solidFill>
                  <a:schemeClr val="tx1"/>
                </a:solidFill>
              </a:rPr>
              <a:t>PROMEDIO DE TRÁMITES MENSUALES A TRAVÉS DE LA VUCE:</a:t>
            </a:r>
          </a:p>
          <a:p>
            <a:r>
              <a:rPr lang="es-CO" sz="2400" dirty="0">
                <a:solidFill>
                  <a:schemeClr val="tx1"/>
                </a:solidFill>
              </a:rPr>
              <a:t>Entidades: 15.000</a:t>
            </a:r>
          </a:p>
          <a:p>
            <a:r>
              <a:rPr lang="es-CO" sz="2400" dirty="0">
                <a:solidFill>
                  <a:schemeClr val="tx1"/>
                </a:solidFill>
              </a:rPr>
              <a:t>Ministerio: 13.900</a:t>
            </a:r>
          </a:p>
          <a:p>
            <a:endParaRPr lang="es-CO" dirty="0"/>
          </a:p>
          <a:p>
            <a:endParaRPr lang="es-CO" dirty="0"/>
          </a:p>
        </p:txBody>
      </p:sp>
    </p:spTree>
    <p:extLst>
      <p:ext uri="{BB962C8B-B14F-4D97-AF65-F5344CB8AC3E}">
        <p14:creationId xmlns:p14="http://schemas.microsoft.com/office/powerpoint/2010/main" val="2054937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192" y="378306"/>
            <a:ext cx="11029616" cy="1013800"/>
          </a:xfrm>
        </p:spPr>
        <p:txBody>
          <a:bodyPr/>
          <a:lstStyle/>
          <a:p>
            <a:r>
              <a:rPr lang="es-CO" dirty="0"/>
              <a:t>Entidades gubernamentales que participan en el </a:t>
            </a:r>
            <a:r>
              <a:rPr lang="es-CO" dirty="0" err="1"/>
              <a:t>vuce</a:t>
            </a:r>
            <a:endParaRPr lang="es-CO" dirty="0"/>
          </a:p>
        </p:txBody>
      </p:sp>
      <p:sp>
        <p:nvSpPr>
          <p:cNvPr id="3" name="Marcador de contenido 2"/>
          <p:cNvSpPr>
            <a:spLocks noGrp="1"/>
          </p:cNvSpPr>
          <p:nvPr>
            <p:ph idx="1"/>
          </p:nvPr>
        </p:nvSpPr>
        <p:spPr>
          <a:xfrm>
            <a:off x="581193" y="1695169"/>
            <a:ext cx="11029615" cy="2240613"/>
          </a:xfrm>
          <a:noFill/>
        </p:spPr>
        <p:txBody>
          <a:bodyPr wrap="square" rtlCol="0">
            <a:spAutoFit/>
          </a:bodyPr>
          <a:lstStyle/>
          <a:p>
            <a:pPr marL="0" indent="0" defTabSz="914400">
              <a:buNone/>
            </a:pPr>
            <a:r>
              <a:rPr lang="es-CO" sz="2400" dirty="0">
                <a:solidFill>
                  <a:schemeClr val="tx1"/>
                </a:solidFill>
              </a:rPr>
              <a:t> encargadas de ejercer control sobre las operaciones de comercio exterior llevadas a cabo en el territorio nacional:</a:t>
            </a:r>
          </a:p>
          <a:p>
            <a:pPr marL="0" indent="0" defTabSz="914400">
              <a:buNone/>
            </a:pPr>
            <a:endParaRPr lang="es-CO" sz="2400" dirty="0">
              <a:solidFill>
                <a:schemeClr val="tx1"/>
              </a:solidFill>
            </a:endParaRPr>
          </a:p>
          <a:p>
            <a:pPr marL="0" defTabSz="914400"/>
            <a:br>
              <a:rPr lang="es-CO" sz="2400" dirty="0">
                <a:solidFill>
                  <a:schemeClr val="tx1"/>
                </a:solidFill>
              </a:rPr>
            </a:br>
            <a:endParaRPr lang="es-CO" sz="2400" dirty="0">
              <a:solidFill>
                <a:schemeClr val="tx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2142893988"/>
              </p:ext>
            </p:extLst>
          </p:nvPr>
        </p:nvGraphicFramePr>
        <p:xfrm>
          <a:off x="214579" y="2560320"/>
          <a:ext cx="11977421" cy="4297680"/>
        </p:xfrm>
        <a:graphic>
          <a:graphicData uri="http://schemas.openxmlformats.org/drawingml/2006/table">
            <a:tbl>
              <a:tblPr firstRow="1" bandRow="1">
                <a:tableStyleId>{5C22544A-7EE6-4342-B048-85BDC9FD1C3A}</a:tableStyleId>
              </a:tblPr>
              <a:tblGrid>
                <a:gridCol w="5847398">
                  <a:extLst>
                    <a:ext uri="{9D8B030D-6E8A-4147-A177-3AD203B41FA5}">
                      <a16:colId xmlns:a16="http://schemas.microsoft.com/office/drawing/2014/main" val="547073962"/>
                    </a:ext>
                  </a:extLst>
                </a:gridCol>
                <a:gridCol w="6130023">
                  <a:extLst>
                    <a:ext uri="{9D8B030D-6E8A-4147-A177-3AD203B41FA5}">
                      <a16:colId xmlns:a16="http://schemas.microsoft.com/office/drawing/2014/main" val="1691620228"/>
                    </a:ext>
                  </a:extLst>
                </a:gridCol>
              </a:tblGrid>
              <a:tr h="0">
                <a:tc>
                  <a:txBody>
                    <a:bodyPr/>
                    <a:lstStyle/>
                    <a:p>
                      <a:endParaRPr lang="es-CO" dirty="0"/>
                    </a:p>
                  </a:txBody>
                  <a:tcPr/>
                </a:tc>
                <a:tc>
                  <a:txBody>
                    <a:bodyPr/>
                    <a:lstStyle/>
                    <a:p>
                      <a:endParaRPr lang="es-CO" dirty="0"/>
                    </a:p>
                  </a:txBody>
                  <a:tcPr/>
                </a:tc>
                <a:extLst>
                  <a:ext uri="{0D108BD9-81ED-4DB2-BD59-A6C34878D82A}">
                    <a16:rowId xmlns:a16="http://schemas.microsoft.com/office/drawing/2014/main" val="3035782837"/>
                  </a:ext>
                </a:extLst>
              </a:tr>
              <a:tr h="3730273">
                <a:tc>
                  <a:txBody>
                    <a:bodyPr/>
                    <a:lstStyle/>
                    <a:p>
                      <a:r>
                        <a:rPr lang="es-CO" sz="1800" b="0" i="0" kern="1200" dirty="0">
                          <a:solidFill>
                            <a:schemeClr val="dk1"/>
                          </a:solidFill>
                          <a:effectLst/>
                          <a:latin typeface="+mn-lt"/>
                          <a:ea typeface="+mn-ea"/>
                          <a:cs typeface="+mn-cs"/>
                        </a:rPr>
                        <a:t> ·         Ministerio de Comercio, Industria y Turismo</a:t>
                      </a:r>
                    </a:p>
                    <a:p>
                      <a:r>
                        <a:rPr lang="es-CO" sz="1800" b="0" i="0" kern="1200" dirty="0">
                          <a:solidFill>
                            <a:schemeClr val="dk1"/>
                          </a:solidFill>
                          <a:effectLst/>
                          <a:latin typeface="+mn-lt"/>
                          <a:ea typeface="+mn-ea"/>
                          <a:cs typeface="+mn-cs"/>
                        </a:rPr>
                        <a:t>·         Ministerio de Minas y Energía</a:t>
                      </a:r>
                    </a:p>
                    <a:p>
                      <a:r>
                        <a:rPr lang="es-CO" sz="1800" b="0" i="0" kern="1200" dirty="0">
                          <a:solidFill>
                            <a:schemeClr val="dk1"/>
                          </a:solidFill>
                          <a:effectLst/>
                          <a:latin typeface="+mn-lt"/>
                          <a:ea typeface="+mn-ea"/>
                          <a:cs typeface="+mn-cs"/>
                        </a:rPr>
                        <a:t>·         Ministerio de Ambiente y Desarrollo Sostenible</a:t>
                      </a:r>
                    </a:p>
                    <a:p>
                      <a:r>
                        <a:rPr lang="es-CO" sz="1800" b="0" i="0" kern="1200" dirty="0">
                          <a:solidFill>
                            <a:schemeClr val="dk1"/>
                          </a:solidFill>
                          <a:effectLst/>
                          <a:latin typeface="+mn-lt"/>
                          <a:ea typeface="+mn-ea"/>
                          <a:cs typeface="+mn-cs"/>
                        </a:rPr>
                        <a:t>·         Autoridad Nacional de Licencias Ambientales (ANLA)</a:t>
                      </a:r>
                    </a:p>
                    <a:p>
                      <a:r>
                        <a:rPr lang="es-CO" sz="1800" b="0" i="0" kern="1200" dirty="0">
                          <a:solidFill>
                            <a:schemeClr val="dk1"/>
                          </a:solidFill>
                          <a:effectLst/>
                          <a:latin typeface="+mn-lt"/>
                          <a:ea typeface="+mn-ea"/>
                          <a:cs typeface="+mn-cs"/>
                        </a:rPr>
                        <a:t>·         Ministerio de Transporte</a:t>
                      </a:r>
                    </a:p>
                    <a:p>
                      <a:r>
                        <a:rPr lang="es-CO" sz="1800" b="0" i="0" kern="1200" dirty="0">
                          <a:solidFill>
                            <a:schemeClr val="dk1"/>
                          </a:solidFill>
                          <a:effectLst/>
                          <a:latin typeface="+mn-lt"/>
                          <a:ea typeface="+mn-ea"/>
                          <a:cs typeface="+mn-cs"/>
                        </a:rPr>
                        <a:t>·         Ministerio de Salud y de la Protección Social</a:t>
                      </a:r>
                    </a:p>
                    <a:p>
                      <a:r>
                        <a:rPr lang="es-CO" sz="1800" b="0" i="0" kern="1200" dirty="0">
                          <a:solidFill>
                            <a:schemeClr val="dk1"/>
                          </a:solidFill>
                          <a:effectLst/>
                          <a:latin typeface="+mn-lt"/>
                          <a:ea typeface="+mn-ea"/>
                          <a:cs typeface="+mn-cs"/>
                        </a:rPr>
                        <a:t>·         Ministerio de Relaciones Exteriores</a:t>
                      </a:r>
                    </a:p>
                    <a:p>
                      <a:r>
                        <a:rPr lang="es-CO" sz="1800" b="0" i="0" kern="1200" dirty="0">
                          <a:solidFill>
                            <a:schemeClr val="dk1"/>
                          </a:solidFill>
                          <a:effectLst/>
                          <a:latin typeface="+mn-lt"/>
                          <a:ea typeface="+mn-ea"/>
                          <a:cs typeface="+mn-cs"/>
                        </a:rPr>
                        <a:t>·         Ministerio de Agricultura y Desarrollo Rural</a:t>
                      </a:r>
                    </a:p>
                    <a:p>
                      <a:r>
                        <a:rPr lang="es-CO" sz="1800" b="0" i="0" kern="1200" dirty="0">
                          <a:solidFill>
                            <a:schemeClr val="dk1"/>
                          </a:solidFill>
                          <a:effectLst/>
                          <a:latin typeface="+mn-lt"/>
                          <a:ea typeface="+mn-ea"/>
                          <a:cs typeface="+mn-cs"/>
                        </a:rPr>
                        <a:t>·         Ministerio de Defensa Nacional</a:t>
                      </a:r>
                    </a:p>
                    <a:p>
                      <a:r>
                        <a:rPr lang="es-CO" sz="1800" b="0" i="0" kern="1200" dirty="0">
                          <a:solidFill>
                            <a:schemeClr val="dk1"/>
                          </a:solidFill>
                          <a:effectLst/>
                          <a:latin typeface="+mn-lt"/>
                          <a:ea typeface="+mn-ea"/>
                          <a:cs typeface="+mn-cs"/>
                        </a:rPr>
                        <a:t>·         Ministerio de Justicia y del Derecho</a:t>
                      </a:r>
                    </a:p>
                    <a:p>
                      <a:br>
                        <a:rPr lang="es-CO" dirty="0"/>
                      </a:br>
                      <a:endParaRPr lang="es-CO" dirty="0"/>
                    </a:p>
                  </a:txBody>
                  <a:tcPr/>
                </a:tc>
                <a:tc>
                  <a:txBody>
                    <a:bodyPr/>
                    <a:lstStyle/>
                    <a:p>
                      <a:r>
                        <a:rPr lang="es-CO" sz="1800" b="0" i="0" kern="1200" dirty="0">
                          <a:solidFill>
                            <a:schemeClr val="dk1"/>
                          </a:solidFill>
                          <a:effectLst/>
                          <a:latin typeface="+mn-lt"/>
                          <a:ea typeface="+mn-ea"/>
                          <a:cs typeface="+mn-cs"/>
                        </a:rPr>
                        <a:t> Superintendencia de Industria y Comercio</a:t>
                      </a:r>
                    </a:p>
                    <a:p>
                      <a:r>
                        <a:rPr lang="es-CO" sz="1800" b="0" i="0" kern="1200" dirty="0">
                          <a:solidFill>
                            <a:schemeClr val="dk1"/>
                          </a:solidFill>
                          <a:effectLst/>
                          <a:latin typeface="+mn-lt"/>
                          <a:ea typeface="+mn-ea"/>
                          <a:cs typeface="+mn-cs"/>
                        </a:rPr>
                        <a:t>·         Fondo Nacional de Estupefacientes-FNE</a:t>
                      </a:r>
                    </a:p>
                    <a:p>
                      <a:r>
                        <a:rPr lang="es-CO" sz="1800" b="0" i="0" kern="1200" dirty="0">
                          <a:solidFill>
                            <a:schemeClr val="dk1"/>
                          </a:solidFill>
                          <a:effectLst/>
                          <a:latin typeface="+mn-lt"/>
                          <a:ea typeface="+mn-ea"/>
                          <a:cs typeface="+mn-cs"/>
                        </a:rPr>
                        <a:t>·         Autoridad Nacional de Acuicultura y Pesca-AUNAP</a:t>
                      </a:r>
                    </a:p>
                    <a:p>
                      <a:r>
                        <a:rPr lang="es-CO" sz="1800" b="0" i="0" kern="1200" dirty="0">
                          <a:solidFill>
                            <a:schemeClr val="dk1"/>
                          </a:solidFill>
                          <a:effectLst/>
                          <a:latin typeface="+mn-lt"/>
                          <a:ea typeface="+mn-ea"/>
                          <a:cs typeface="+mn-cs"/>
                        </a:rPr>
                        <a:t>·         Instituto Colombiano Agropecuario-ICA</a:t>
                      </a:r>
                    </a:p>
                    <a:p>
                      <a:r>
                        <a:rPr lang="es-CO" sz="1800" b="0" i="0" kern="1200" dirty="0">
                          <a:solidFill>
                            <a:schemeClr val="dk1"/>
                          </a:solidFill>
                          <a:effectLst/>
                          <a:latin typeface="+mn-lt"/>
                          <a:ea typeface="+mn-ea"/>
                          <a:cs typeface="+mn-cs"/>
                        </a:rPr>
                        <a:t>·         Instituto Nacional de Vigilancia de Medicamentos y Alimentos-INVIMA</a:t>
                      </a:r>
                    </a:p>
                    <a:p>
                      <a:r>
                        <a:rPr lang="es-CO" sz="1800" b="0" i="0" kern="1200" dirty="0">
                          <a:solidFill>
                            <a:schemeClr val="dk1"/>
                          </a:solidFill>
                          <a:effectLst/>
                          <a:latin typeface="+mn-lt"/>
                          <a:ea typeface="+mn-ea"/>
                          <a:cs typeface="+mn-cs"/>
                        </a:rPr>
                        <a:t>·         Servicio Geológico Colombiano-SGC</a:t>
                      </a:r>
                    </a:p>
                    <a:p>
                      <a:r>
                        <a:rPr lang="es-CO" sz="1800" b="0" i="0" kern="1200" dirty="0">
                          <a:solidFill>
                            <a:schemeClr val="dk1"/>
                          </a:solidFill>
                          <a:effectLst/>
                          <a:latin typeface="+mn-lt"/>
                          <a:ea typeface="+mn-ea"/>
                          <a:cs typeface="+mn-cs"/>
                        </a:rPr>
                        <a:t>·         Superintendencia de Vigilancia y Seguridad Privada-</a:t>
                      </a:r>
                      <a:r>
                        <a:rPr lang="es-CO" sz="1800" b="0" i="0" kern="1200" dirty="0" err="1">
                          <a:solidFill>
                            <a:schemeClr val="dk1"/>
                          </a:solidFill>
                          <a:effectLst/>
                          <a:latin typeface="+mn-lt"/>
                          <a:ea typeface="+mn-ea"/>
                          <a:cs typeface="+mn-cs"/>
                        </a:rPr>
                        <a:t>Supervigilancia</a:t>
                      </a:r>
                      <a:endParaRPr lang="es-CO" sz="1800" b="0" i="0" kern="1200" dirty="0">
                        <a:solidFill>
                          <a:schemeClr val="dk1"/>
                        </a:solidFill>
                        <a:effectLst/>
                        <a:latin typeface="+mn-lt"/>
                        <a:ea typeface="+mn-ea"/>
                        <a:cs typeface="+mn-cs"/>
                      </a:endParaRPr>
                    </a:p>
                    <a:p>
                      <a:r>
                        <a:rPr lang="es-CO" sz="1800" b="0" i="0" kern="1200" dirty="0">
                          <a:solidFill>
                            <a:schemeClr val="dk1"/>
                          </a:solidFill>
                          <a:effectLst/>
                          <a:latin typeface="+mn-lt"/>
                          <a:ea typeface="+mn-ea"/>
                          <a:cs typeface="+mn-cs"/>
                        </a:rPr>
                        <a:t>·         Agencia Nacional de Minería – ANM</a:t>
                      </a:r>
                    </a:p>
                    <a:p>
                      <a:r>
                        <a:rPr lang="es-CO" sz="1800" b="0" i="0" kern="1200" dirty="0">
                          <a:solidFill>
                            <a:schemeClr val="dk1"/>
                          </a:solidFill>
                          <a:effectLst/>
                          <a:latin typeface="+mn-lt"/>
                          <a:ea typeface="+mn-ea"/>
                          <a:cs typeface="+mn-cs"/>
                        </a:rPr>
                        <a:t>·         Agencia Nacional de Hidrocarburos - ANH</a:t>
                      </a:r>
                    </a:p>
                    <a:p>
                      <a:r>
                        <a:rPr lang="es-CO" sz="1800" b="0" i="0" kern="1200" dirty="0">
                          <a:solidFill>
                            <a:schemeClr val="dk1"/>
                          </a:solidFill>
                          <a:effectLst/>
                          <a:latin typeface="+mn-lt"/>
                          <a:ea typeface="+mn-ea"/>
                          <a:cs typeface="+mn-cs"/>
                        </a:rPr>
                        <a:t>·         Industria Militar De Colombia- INDUMIL</a:t>
                      </a:r>
                    </a:p>
                    <a:p>
                      <a:r>
                        <a:rPr lang="es-CO" sz="1800" b="0" i="0" kern="1200" dirty="0">
                          <a:solidFill>
                            <a:schemeClr val="dk1"/>
                          </a:solidFill>
                          <a:effectLst/>
                          <a:latin typeface="+mn-lt"/>
                          <a:ea typeface="+mn-ea"/>
                          <a:cs typeface="+mn-cs"/>
                        </a:rPr>
                        <a:t>·         Dirección de Impuestos y Aduanas Nacionales</a:t>
                      </a:r>
                    </a:p>
                    <a:p>
                      <a:r>
                        <a:rPr lang="es-CO" sz="1800" b="0" i="0" kern="1200" dirty="0">
                          <a:solidFill>
                            <a:schemeClr val="dk1"/>
                          </a:solidFill>
                          <a:effectLst/>
                          <a:latin typeface="+mn-lt"/>
                          <a:ea typeface="+mn-ea"/>
                          <a:cs typeface="+mn-cs"/>
                        </a:rPr>
                        <a:t>·         Policía Nacional - Dirección Antinarcóticos </a:t>
                      </a:r>
                    </a:p>
                  </a:txBody>
                  <a:tcPr/>
                </a:tc>
                <a:extLst>
                  <a:ext uri="{0D108BD9-81ED-4DB2-BD59-A6C34878D82A}">
                    <a16:rowId xmlns:a16="http://schemas.microsoft.com/office/drawing/2014/main" val="307835846"/>
                  </a:ext>
                </a:extLst>
              </a:tr>
            </a:tbl>
          </a:graphicData>
        </a:graphic>
      </p:graphicFrame>
    </p:spTree>
    <p:extLst>
      <p:ext uri="{BB962C8B-B14F-4D97-AF65-F5344CB8AC3E}">
        <p14:creationId xmlns:p14="http://schemas.microsoft.com/office/powerpoint/2010/main" val="2833012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O" sz="3600" b="1" dirty="0"/>
              <a:t>VUCE</a:t>
            </a:r>
          </a:p>
        </p:txBody>
      </p:sp>
      <p:sp>
        <p:nvSpPr>
          <p:cNvPr id="3" name="Marcador de contenido 2"/>
          <p:cNvSpPr>
            <a:spLocks noGrp="1"/>
          </p:cNvSpPr>
          <p:nvPr>
            <p:ph idx="1"/>
          </p:nvPr>
        </p:nvSpPr>
        <p:spPr>
          <a:xfrm>
            <a:off x="885992" y="1894746"/>
            <a:ext cx="11029615" cy="3678303"/>
          </a:xfrm>
        </p:spPr>
        <p:txBody>
          <a:bodyPr/>
          <a:lstStyle/>
          <a:p>
            <a:r>
              <a:rPr lang="es-CO" sz="2400" dirty="0">
                <a:solidFill>
                  <a:schemeClr val="tx1"/>
                </a:solidFill>
                <a:hlinkClick r:id="rId2"/>
              </a:rPr>
              <a:t>http://www.vuce.gov.co/index!.php?id_menu=2</a:t>
            </a:r>
            <a:endParaRPr lang="es-CO" sz="2400" dirty="0">
              <a:solidFill>
                <a:schemeClr val="tx1"/>
              </a:solidFill>
            </a:endParaRPr>
          </a:p>
          <a:p>
            <a:endParaRPr lang="es-CO" sz="2400" dirty="0">
              <a:solidFill>
                <a:schemeClr val="tx1"/>
              </a:solidFill>
            </a:endParaRPr>
          </a:p>
          <a:p>
            <a:r>
              <a:rPr lang="es-CO" sz="2400" dirty="0">
                <a:solidFill>
                  <a:schemeClr val="tx1"/>
                </a:solidFill>
              </a:rPr>
              <a:t>Video</a:t>
            </a:r>
          </a:p>
          <a:p>
            <a:pPr marL="0" indent="0">
              <a:buNone/>
            </a:pPr>
            <a:endParaRPr lang="es-CO" sz="2400" dirty="0">
              <a:solidFill>
                <a:schemeClr val="tx1"/>
              </a:solidFill>
            </a:endParaRPr>
          </a:p>
          <a:p>
            <a:pPr marL="0" indent="0">
              <a:buNone/>
            </a:pPr>
            <a:endParaRPr lang="es-CO" dirty="0"/>
          </a:p>
        </p:txBody>
      </p:sp>
      <p:pic>
        <p:nvPicPr>
          <p:cNvPr id="4" name="Imagen 3"/>
          <p:cNvPicPr>
            <a:picLocks noChangeAspect="1"/>
          </p:cNvPicPr>
          <p:nvPr/>
        </p:nvPicPr>
        <p:blipFill>
          <a:blip r:embed="rId3"/>
          <a:stretch>
            <a:fillRect/>
          </a:stretch>
        </p:blipFill>
        <p:spPr>
          <a:xfrm>
            <a:off x="1023937" y="4229100"/>
            <a:ext cx="10287794" cy="2228850"/>
          </a:xfrm>
          <a:prstGeom prst="rect">
            <a:avLst/>
          </a:prstGeom>
        </p:spPr>
      </p:pic>
    </p:spTree>
    <p:extLst>
      <p:ext uri="{BB962C8B-B14F-4D97-AF65-F5344CB8AC3E}">
        <p14:creationId xmlns:p14="http://schemas.microsoft.com/office/powerpoint/2010/main" val="1966075765"/>
      </p:ext>
    </p:extLst>
  </p:cSld>
  <p:clrMapOvr>
    <a:masterClrMapping/>
  </p:clrMapOvr>
</p:sld>
</file>

<file path=ppt/theme/theme1.xml><?xml version="1.0" encoding="utf-8"?>
<a:theme xmlns:a="http://schemas.openxmlformats.org/drawingml/2006/main" name="Dividendo">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Dividend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TM03457464[[fn=Dividendo]]</Template>
  <TotalTime>415</TotalTime>
  <Words>1094</Words>
  <Application>Microsoft Office PowerPoint</Application>
  <PresentationFormat>Panorámica</PresentationFormat>
  <Paragraphs>188</Paragraphs>
  <Slides>24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Calibri</vt:lpstr>
      <vt:lpstr>fira-sans</vt:lpstr>
      <vt:lpstr>Gill Sans MT</vt:lpstr>
      <vt:lpstr>Times New Roman</vt:lpstr>
      <vt:lpstr>Wingdings</vt:lpstr>
      <vt:lpstr>Wingdings 2</vt:lpstr>
      <vt:lpstr>Dividendo</vt:lpstr>
      <vt:lpstr>Presentación de PowerPoint</vt:lpstr>
      <vt:lpstr>Presentación de PowerPoint</vt:lpstr>
      <vt:lpstr>Presentación de PowerPoint</vt:lpstr>
      <vt:lpstr>Presentación de PowerPoint</vt:lpstr>
      <vt:lpstr>Presentación de PowerPoint</vt:lpstr>
      <vt:lpstr>Presentación de PowerPoint</vt:lpstr>
      <vt:lpstr>Datos…</vt:lpstr>
      <vt:lpstr>Entidades gubernamentales que participan en el vuce</vt:lpstr>
      <vt:lpstr>VUCE</vt:lpstr>
      <vt:lpstr>Presentación de PowerPoint</vt:lpstr>
      <vt:lpstr>Presentación de PowerPoint</vt:lpstr>
      <vt:lpstr>MEDIOS DE PAGO </vt:lpstr>
      <vt:lpstr>Presentación de PowerPoint</vt:lpstr>
      <vt:lpstr>Zonas primarias aduaneras</vt:lpstr>
      <vt:lpstr>El sometimiento de las mercancías deberá realizarse en los plazos  establecidos  por la regulación aduanera.</vt:lpstr>
      <vt:lpstr>Mercancías que no se introduzcan en el tan </vt:lpstr>
      <vt:lpstr>Presentación de PowerPoint</vt:lpstr>
      <vt:lpstr>Presentación de PowerPoint</vt:lpstr>
      <vt:lpstr>Presentación de PowerPoint</vt:lpstr>
      <vt:lpstr>Presentación de PowerPoint</vt:lpstr>
      <vt:lpstr>Presentación de PowerPoint</vt:lpstr>
      <vt:lpstr>Roll del empresario</vt:lpstr>
      <vt:lpstr>PROCESO GENERAL DE IMPORTACIÓN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Claudia Diaz</dc:creator>
  <cp:lastModifiedBy>YESID CUELLAR</cp:lastModifiedBy>
  <cp:revision>46</cp:revision>
  <cp:lastPrinted>2017-03-06T04:31:08Z</cp:lastPrinted>
  <dcterms:created xsi:type="dcterms:W3CDTF">2017-02-07T22:27:56Z</dcterms:created>
  <dcterms:modified xsi:type="dcterms:W3CDTF">2017-04-12T21:09:36Z</dcterms:modified>
</cp:coreProperties>
</file>