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6" r:id="rId7"/>
    <p:sldId id="261" r:id="rId8"/>
    <p:sldId id="262" r:id="rId9"/>
    <p:sldId id="263" r:id="rId10"/>
    <p:sldId id="264" r:id="rId11"/>
    <p:sldId id="26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49" d="100"/>
          <a:sy n="49" d="100"/>
        </p:scale>
        <p:origin x="66" y="3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7BAA949-B03C-401E-8782-A4D635C8FEA8}" type="doc">
      <dgm:prSet loTypeId="urn:microsoft.com/office/officeart/2005/8/layout/orgChart1" loCatId="hierarchy" qsTypeId="urn:microsoft.com/office/officeart/2005/8/quickstyle/3d4" qsCatId="3D" csTypeId="urn:microsoft.com/office/officeart/2005/8/colors/accent2_5" csCatId="accent2" phldr="1"/>
      <dgm:spPr/>
      <dgm:t>
        <a:bodyPr/>
        <a:lstStyle/>
        <a:p>
          <a:endParaRPr lang="es-CO"/>
        </a:p>
      </dgm:t>
    </dgm:pt>
    <dgm:pt modelId="{BCFF30C4-3097-4101-AD6F-57C47B11E2E9}">
      <dgm:prSet phldrT="[Texto]" custT="1"/>
      <dgm:spPr>
        <a:solidFill>
          <a:schemeClr val="accent2">
            <a:lumMod val="60000"/>
            <a:lumOff val="40000"/>
            <a:alpha val="80000"/>
          </a:schemeClr>
        </a:solidFill>
      </dgm:spPr>
      <dgm:t>
        <a:bodyPr/>
        <a:lstStyle/>
        <a:p>
          <a:r>
            <a:rPr lang="es-CO" sz="3200" b="1" dirty="0">
              <a:solidFill>
                <a:schemeClr val="tx1">
                  <a:lumMod val="50000"/>
                  <a:lumOff val="50000"/>
                </a:schemeClr>
              </a:solidFill>
            </a:rPr>
            <a:t>Régimen de Tránsito</a:t>
          </a:r>
        </a:p>
      </dgm:t>
    </dgm:pt>
    <dgm:pt modelId="{7B41A3C2-E4DF-4710-AC2D-484C4525384F}" type="parTrans" cxnId="{2D6E83AA-64AF-4CDD-89C3-AB4037ECFA6C}">
      <dgm:prSet/>
      <dgm:spPr/>
      <dgm:t>
        <a:bodyPr/>
        <a:lstStyle/>
        <a:p>
          <a:endParaRPr lang="es-CO"/>
        </a:p>
      </dgm:t>
    </dgm:pt>
    <dgm:pt modelId="{CD90F5E5-7438-4756-B72A-FB68905FFB61}" type="sibTrans" cxnId="{2D6E83AA-64AF-4CDD-89C3-AB4037ECFA6C}">
      <dgm:prSet/>
      <dgm:spPr/>
      <dgm:t>
        <a:bodyPr/>
        <a:lstStyle/>
        <a:p>
          <a:endParaRPr lang="es-CO"/>
        </a:p>
      </dgm:t>
    </dgm:pt>
    <dgm:pt modelId="{390E66AC-1D25-493B-B8E9-966D89E4A672}">
      <dgm:prSet phldrT="[Texto]" custT="1"/>
      <dgm:spPr>
        <a:solidFill>
          <a:schemeClr val="accent2">
            <a:lumMod val="60000"/>
            <a:lumOff val="40000"/>
            <a:alpha val="70000"/>
          </a:schemeClr>
        </a:solidFill>
      </dgm:spPr>
      <dgm:t>
        <a:bodyPr/>
        <a:lstStyle/>
        <a:p>
          <a:pPr marL="0" lvl="0" indent="0" algn="ctr" defTabSz="1422400">
            <a:lnSpc>
              <a:spcPct val="90000"/>
            </a:lnSpc>
            <a:spcBef>
              <a:spcPct val="0"/>
            </a:spcBef>
            <a:spcAft>
              <a:spcPct val="35000"/>
            </a:spcAft>
            <a:buNone/>
          </a:pPr>
          <a:r>
            <a:rPr lang="es-CO" sz="3200" kern="1200" dirty="0">
              <a:solidFill>
                <a:schemeClr val="tx1">
                  <a:lumMod val="50000"/>
                  <a:lumOff val="50000"/>
                </a:schemeClr>
              </a:solidFill>
              <a:latin typeface="Tw Cen MT" panose="020B0602020104020603"/>
              <a:ea typeface="+mn-ea"/>
              <a:cs typeface="+mn-cs"/>
            </a:rPr>
            <a:t>Importación Transito Aduanero</a:t>
          </a:r>
        </a:p>
      </dgm:t>
    </dgm:pt>
    <dgm:pt modelId="{8E5A9C51-3A0E-4916-9FAF-C5A7984476FB}" type="parTrans" cxnId="{8C2204FF-A4EB-4D03-A6E8-E8FA53E465E3}">
      <dgm:prSet/>
      <dgm:spPr/>
      <dgm:t>
        <a:bodyPr/>
        <a:lstStyle/>
        <a:p>
          <a:endParaRPr lang="es-CO"/>
        </a:p>
      </dgm:t>
    </dgm:pt>
    <dgm:pt modelId="{2DE7BEB7-EB9D-47E6-B0CB-2E23DDE62553}" type="sibTrans" cxnId="{8C2204FF-A4EB-4D03-A6E8-E8FA53E465E3}">
      <dgm:prSet/>
      <dgm:spPr/>
      <dgm:t>
        <a:bodyPr/>
        <a:lstStyle/>
        <a:p>
          <a:endParaRPr lang="es-CO"/>
        </a:p>
      </dgm:t>
    </dgm:pt>
    <dgm:pt modelId="{DAE70664-6ED6-4E58-80BC-B3414CF515C7}">
      <dgm:prSet phldrT="[Texto]" custT="1"/>
      <dgm:spPr>
        <a:solidFill>
          <a:schemeClr val="accent2">
            <a:lumMod val="60000"/>
            <a:lumOff val="40000"/>
            <a:alpha val="70000"/>
          </a:schemeClr>
        </a:solidFill>
      </dgm:spPr>
      <dgm:t>
        <a:bodyPr/>
        <a:lstStyle/>
        <a:p>
          <a:r>
            <a:rPr lang="es-CO" sz="3200" dirty="0">
              <a:solidFill>
                <a:schemeClr val="tx1">
                  <a:lumMod val="50000"/>
                  <a:lumOff val="50000"/>
                </a:schemeClr>
              </a:solidFill>
            </a:rPr>
            <a:t>Cabotaje</a:t>
          </a:r>
        </a:p>
      </dgm:t>
    </dgm:pt>
    <dgm:pt modelId="{5D368655-7CB4-4850-ABEE-A1812C879483}" type="parTrans" cxnId="{4F8F2595-50B5-4A63-B436-6DCBEFD92EA4}">
      <dgm:prSet/>
      <dgm:spPr/>
      <dgm:t>
        <a:bodyPr/>
        <a:lstStyle/>
        <a:p>
          <a:endParaRPr lang="es-CO"/>
        </a:p>
      </dgm:t>
    </dgm:pt>
    <dgm:pt modelId="{9FAACF62-2B37-4C58-93E3-06DCFB19C313}" type="sibTrans" cxnId="{4F8F2595-50B5-4A63-B436-6DCBEFD92EA4}">
      <dgm:prSet/>
      <dgm:spPr/>
      <dgm:t>
        <a:bodyPr/>
        <a:lstStyle/>
        <a:p>
          <a:endParaRPr lang="es-CO"/>
        </a:p>
      </dgm:t>
    </dgm:pt>
    <dgm:pt modelId="{F657E303-4240-4BC3-B44B-0F89B7FDEB97}">
      <dgm:prSet custT="1"/>
      <dgm:spPr>
        <a:solidFill>
          <a:schemeClr val="accent2">
            <a:lumMod val="60000"/>
            <a:lumOff val="40000"/>
            <a:alpha val="70000"/>
          </a:schemeClr>
        </a:solidFill>
      </dgm:spPr>
      <dgm:t>
        <a:bodyPr/>
        <a:lstStyle/>
        <a:p>
          <a:r>
            <a:rPr lang="es-CO" sz="3200" dirty="0">
              <a:solidFill>
                <a:schemeClr val="tx1">
                  <a:lumMod val="50000"/>
                  <a:lumOff val="50000"/>
                </a:schemeClr>
              </a:solidFill>
            </a:rPr>
            <a:t>Regímenes Transbordo</a:t>
          </a:r>
        </a:p>
      </dgm:t>
    </dgm:pt>
    <dgm:pt modelId="{96C9DFB2-F283-4CFE-AB4F-E8429E1BEC6D}" type="parTrans" cxnId="{596A7BD4-7049-447F-947D-058952D2EB04}">
      <dgm:prSet/>
      <dgm:spPr/>
      <dgm:t>
        <a:bodyPr/>
        <a:lstStyle/>
        <a:p>
          <a:endParaRPr lang="es-CO"/>
        </a:p>
      </dgm:t>
    </dgm:pt>
    <dgm:pt modelId="{3A589783-4FA7-4D6D-9276-0A322B30748D}" type="sibTrans" cxnId="{596A7BD4-7049-447F-947D-058952D2EB04}">
      <dgm:prSet/>
      <dgm:spPr/>
      <dgm:t>
        <a:bodyPr/>
        <a:lstStyle/>
        <a:p>
          <a:endParaRPr lang="es-CO"/>
        </a:p>
      </dgm:t>
    </dgm:pt>
    <dgm:pt modelId="{D5555982-A4AE-437D-9092-C32D96B0B6CE}" type="pres">
      <dgm:prSet presAssocID="{B7BAA949-B03C-401E-8782-A4D635C8FEA8}" presName="hierChild1" presStyleCnt="0">
        <dgm:presLayoutVars>
          <dgm:orgChart val="1"/>
          <dgm:chPref val="1"/>
          <dgm:dir/>
          <dgm:animOne val="branch"/>
          <dgm:animLvl val="lvl"/>
          <dgm:resizeHandles/>
        </dgm:presLayoutVars>
      </dgm:prSet>
      <dgm:spPr/>
    </dgm:pt>
    <dgm:pt modelId="{8821145C-3B94-418E-9144-E5A39F3869FE}" type="pres">
      <dgm:prSet presAssocID="{BCFF30C4-3097-4101-AD6F-57C47B11E2E9}" presName="hierRoot1" presStyleCnt="0">
        <dgm:presLayoutVars>
          <dgm:hierBranch val="init"/>
        </dgm:presLayoutVars>
      </dgm:prSet>
      <dgm:spPr/>
    </dgm:pt>
    <dgm:pt modelId="{B7BF886B-4905-49EB-ADEE-AF8162E2E495}" type="pres">
      <dgm:prSet presAssocID="{BCFF30C4-3097-4101-AD6F-57C47B11E2E9}" presName="rootComposite1" presStyleCnt="0"/>
      <dgm:spPr/>
    </dgm:pt>
    <dgm:pt modelId="{24022930-E6A5-4702-9AE1-AA416D0C2BC8}" type="pres">
      <dgm:prSet presAssocID="{BCFF30C4-3097-4101-AD6F-57C47B11E2E9}" presName="rootText1" presStyleLbl="node0" presStyleIdx="0" presStyleCnt="1" custScaleX="95617">
        <dgm:presLayoutVars>
          <dgm:chPref val="3"/>
        </dgm:presLayoutVars>
      </dgm:prSet>
      <dgm:spPr/>
    </dgm:pt>
    <dgm:pt modelId="{C9AC2AAC-E747-4CB3-BADD-97757F35631B}" type="pres">
      <dgm:prSet presAssocID="{BCFF30C4-3097-4101-AD6F-57C47B11E2E9}" presName="rootConnector1" presStyleLbl="node1" presStyleIdx="0" presStyleCnt="0"/>
      <dgm:spPr/>
    </dgm:pt>
    <dgm:pt modelId="{C8491FEB-B993-43E2-A17F-C5C3C7518C84}" type="pres">
      <dgm:prSet presAssocID="{BCFF30C4-3097-4101-AD6F-57C47B11E2E9}" presName="hierChild2" presStyleCnt="0"/>
      <dgm:spPr/>
    </dgm:pt>
    <dgm:pt modelId="{D89A03C8-70D3-45AC-B975-CD8014A60054}" type="pres">
      <dgm:prSet presAssocID="{8E5A9C51-3A0E-4916-9FAF-C5A7984476FB}" presName="Name37" presStyleLbl="parChTrans1D2" presStyleIdx="0" presStyleCnt="3"/>
      <dgm:spPr/>
    </dgm:pt>
    <dgm:pt modelId="{7C85DA65-68F7-426F-8F11-83F9B58E0644}" type="pres">
      <dgm:prSet presAssocID="{390E66AC-1D25-493B-B8E9-966D89E4A672}" presName="hierRoot2" presStyleCnt="0">
        <dgm:presLayoutVars>
          <dgm:hierBranch val="init"/>
        </dgm:presLayoutVars>
      </dgm:prSet>
      <dgm:spPr/>
    </dgm:pt>
    <dgm:pt modelId="{7A0497D3-769A-4496-A3CC-4899D8137955}" type="pres">
      <dgm:prSet presAssocID="{390E66AC-1D25-493B-B8E9-966D89E4A672}" presName="rootComposite" presStyleCnt="0"/>
      <dgm:spPr/>
    </dgm:pt>
    <dgm:pt modelId="{0C20A1E9-BD39-407D-9A12-0C0F36C32F88}" type="pres">
      <dgm:prSet presAssocID="{390E66AC-1D25-493B-B8E9-966D89E4A672}" presName="rootText" presStyleLbl="node2" presStyleIdx="0" presStyleCnt="3">
        <dgm:presLayoutVars>
          <dgm:chPref val="3"/>
        </dgm:presLayoutVars>
      </dgm:prSet>
      <dgm:spPr/>
    </dgm:pt>
    <dgm:pt modelId="{6662EBE1-5A2E-4177-84F1-D8C89FDF4F12}" type="pres">
      <dgm:prSet presAssocID="{390E66AC-1D25-493B-B8E9-966D89E4A672}" presName="rootConnector" presStyleLbl="node2" presStyleIdx="0" presStyleCnt="3"/>
      <dgm:spPr/>
    </dgm:pt>
    <dgm:pt modelId="{9C3C8EC2-3D5A-40C2-8FE2-152A98AF2C99}" type="pres">
      <dgm:prSet presAssocID="{390E66AC-1D25-493B-B8E9-966D89E4A672}" presName="hierChild4" presStyleCnt="0"/>
      <dgm:spPr/>
    </dgm:pt>
    <dgm:pt modelId="{C1F15647-29F6-46EC-A275-E346D2123D0A}" type="pres">
      <dgm:prSet presAssocID="{390E66AC-1D25-493B-B8E9-966D89E4A672}" presName="hierChild5" presStyleCnt="0"/>
      <dgm:spPr/>
    </dgm:pt>
    <dgm:pt modelId="{6B58645D-C1CC-4B06-8F10-4184907D3CBE}" type="pres">
      <dgm:prSet presAssocID="{5D368655-7CB4-4850-ABEE-A1812C879483}" presName="Name37" presStyleLbl="parChTrans1D2" presStyleIdx="1" presStyleCnt="3"/>
      <dgm:spPr/>
    </dgm:pt>
    <dgm:pt modelId="{F2F2AE73-85AB-4803-B57A-D75618BEAA32}" type="pres">
      <dgm:prSet presAssocID="{DAE70664-6ED6-4E58-80BC-B3414CF515C7}" presName="hierRoot2" presStyleCnt="0">
        <dgm:presLayoutVars>
          <dgm:hierBranch val="init"/>
        </dgm:presLayoutVars>
      </dgm:prSet>
      <dgm:spPr/>
    </dgm:pt>
    <dgm:pt modelId="{4CEA1A79-A16E-4E6F-BFE3-D82E4C617860}" type="pres">
      <dgm:prSet presAssocID="{DAE70664-6ED6-4E58-80BC-B3414CF515C7}" presName="rootComposite" presStyleCnt="0"/>
      <dgm:spPr/>
    </dgm:pt>
    <dgm:pt modelId="{4B360F53-C0D2-4EE1-A352-AB862F42E929}" type="pres">
      <dgm:prSet presAssocID="{DAE70664-6ED6-4E58-80BC-B3414CF515C7}" presName="rootText" presStyleLbl="node2" presStyleIdx="1" presStyleCnt="3">
        <dgm:presLayoutVars>
          <dgm:chPref val="3"/>
        </dgm:presLayoutVars>
      </dgm:prSet>
      <dgm:spPr/>
    </dgm:pt>
    <dgm:pt modelId="{88ECDD09-441E-44C6-B545-98AE752F5AEF}" type="pres">
      <dgm:prSet presAssocID="{DAE70664-6ED6-4E58-80BC-B3414CF515C7}" presName="rootConnector" presStyleLbl="node2" presStyleIdx="1" presStyleCnt="3"/>
      <dgm:spPr/>
    </dgm:pt>
    <dgm:pt modelId="{A837CEC4-1597-486F-B36B-58DAD521F4FD}" type="pres">
      <dgm:prSet presAssocID="{DAE70664-6ED6-4E58-80BC-B3414CF515C7}" presName="hierChild4" presStyleCnt="0"/>
      <dgm:spPr/>
    </dgm:pt>
    <dgm:pt modelId="{AF1029CE-71CE-47D8-8381-CC9345857B4A}" type="pres">
      <dgm:prSet presAssocID="{DAE70664-6ED6-4E58-80BC-B3414CF515C7}" presName="hierChild5" presStyleCnt="0"/>
      <dgm:spPr/>
    </dgm:pt>
    <dgm:pt modelId="{35F222B0-E14D-4E94-8FA4-D41A742771F2}" type="pres">
      <dgm:prSet presAssocID="{96C9DFB2-F283-4CFE-AB4F-E8429E1BEC6D}" presName="Name37" presStyleLbl="parChTrans1D2" presStyleIdx="2" presStyleCnt="3"/>
      <dgm:spPr/>
    </dgm:pt>
    <dgm:pt modelId="{6BB193CE-2CEA-4A18-920A-B178C9B577AD}" type="pres">
      <dgm:prSet presAssocID="{F657E303-4240-4BC3-B44B-0F89B7FDEB97}" presName="hierRoot2" presStyleCnt="0">
        <dgm:presLayoutVars>
          <dgm:hierBranch val="init"/>
        </dgm:presLayoutVars>
      </dgm:prSet>
      <dgm:spPr/>
    </dgm:pt>
    <dgm:pt modelId="{F66751F3-95BF-4C1A-BEB2-7560E94C932F}" type="pres">
      <dgm:prSet presAssocID="{F657E303-4240-4BC3-B44B-0F89B7FDEB97}" presName="rootComposite" presStyleCnt="0"/>
      <dgm:spPr/>
    </dgm:pt>
    <dgm:pt modelId="{C15670BF-C664-4B86-85BB-A811FABAF5CF}" type="pres">
      <dgm:prSet presAssocID="{F657E303-4240-4BC3-B44B-0F89B7FDEB97}" presName="rootText" presStyleLbl="node2" presStyleIdx="2" presStyleCnt="3">
        <dgm:presLayoutVars>
          <dgm:chPref val="3"/>
        </dgm:presLayoutVars>
      </dgm:prSet>
      <dgm:spPr/>
    </dgm:pt>
    <dgm:pt modelId="{B421DA9F-6D70-4A7B-A948-73B7AE9432F9}" type="pres">
      <dgm:prSet presAssocID="{F657E303-4240-4BC3-B44B-0F89B7FDEB97}" presName="rootConnector" presStyleLbl="node2" presStyleIdx="2" presStyleCnt="3"/>
      <dgm:spPr/>
    </dgm:pt>
    <dgm:pt modelId="{89B12F8C-2351-4151-A758-6FBBEB0E6A8C}" type="pres">
      <dgm:prSet presAssocID="{F657E303-4240-4BC3-B44B-0F89B7FDEB97}" presName="hierChild4" presStyleCnt="0"/>
      <dgm:spPr/>
    </dgm:pt>
    <dgm:pt modelId="{88413752-CCA0-4E17-A8A2-41E30F11A7DA}" type="pres">
      <dgm:prSet presAssocID="{F657E303-4240-4BC3-B44B-0F89B7FDEB97}" presName="hierChild5" presStyleCnt="0"/>
      <dgm:spPr/>
    </dgm:pt>
    <dgm:pt modelId="{E620667E-6C32-416C-AA23-AFFE94A0A394}" type="pres">
      <dgm:prSet presAssocID="{BCFF30C4-3097-4101-AD6F-57C47B11E2E9}" presName="hierChild3" presStyleCnt="0"/>
      <dgm:spPr/>
    </dgm:pt>
  </dgm:ptLst>
  <dgm:cxnLst>
    <dgm:cxn modelId="{6BB8E015-A19E-4EBB-9EEE-48DDF5FF1720}" type="presOf" srcId="{F657E303-4240-4BC3-B44B-0F89B7FDEB97}" destId="{B421DA9F-6D70-4A7B-A948-73B7AE9432F9}" srcOrd="1" destOrd="0" presId="urn:microsoft.com/office/officeart/2005/8/layout/orgChart1"/>
    <dgm:cxn modelId="{5C5E4428-3B0D-4BC0-8823-5516BB7A1EE2}" type="presOf" srcId="{BCFF30C4-3097-4101-AD6F-57C47B11E2E9}" destId="{C9AC2AAC-E747-4CB3-BADD-97757F35631B}" srcOrd="1" destOrd="0" presId="urn:microsoft.com/office/officeart/2005/8/layout/orgChart1"/>
    <dgm:cxn modelId="{36D12B2A-B780-45B0-988B-A1D628393ACB}" type="presOf" srcId="{F657E303-4240-4BC3-B44B-0F89B7FDEB97}" destId="{C15670BF-C664-4B86-85BB-A811FABAF5CF}" srcOrd="0" destOrd="0" presId="urn:microsoft.com/office/officeart/2005/8/layout/orgChart1"/>
    <dgm:cxn modelId="{697F2D30-3E3B-4555-8C40-53980030F944}" type="presOf" srcId="{B7BAA949-B03C-401E-8782-A4D635C8FEA8}" destId="{D5555982-A4AE-437D-9092-C32D96B0B6CE}" srcOrd="0" destOrd="0" presId="urn:microsoft.com/office/officeart/2005/8/layout/orgChart1"/>
    <dgm:cxn modelId="{FB0CC333-2D06-4303-91B4-964026F6404B}" type="presOf" srcId="{390E66AC-1D25-493B-B8E9-966D89E4A672}" destId="{0C20A1E9-BD39-407D-9A12-0C0F36C32F88}" srcOrd="0" destOrd="0" presId="urn:microsoft.com/office/officeart/2005/8/layout/orgChart1"/>
    <dgm:cxn modelId="{16E21537-B842-45F5-8C4D-F0B6166A4758}" type="presOf" srcId="{8E5A9C51-3A0E-4916-9FAF-C5A7984476FB}" destId="{D89A03C8-70D3-45AC-B975-CD8014A60054}" srcOrd="0" destOrd="0" presId="urn:microsoft.com/office/officeart/2005/8/layout/orgChart1"/>
    <dgm:cxn modelId="{DD675837-CDA4-4464-97D3-83FCE466EF46}" type="presOf" srcId="{DAE70664-6ED6-4E58-80BC-B3414CF515C7}" destId="{88ECDD09-441E-44C6-B545-98AE752F5AEF}" srcOrd="1" destOrd="0" presId="urn:microsoft.com/office/officeart/2005/8/layout/orgChart1"/>
    <dgm:cxn modelId="{7DD57058-49E8-4B08-B060-0E2B6BC7EF2C}" type="presOf" srcId="{BCFF30C4-3097-4101-AD6F-57C47B11E2E9}" destId="{24022930-E6A5-4702-9AE1-AA416D0C2BC8}" srcOrd="0" destOrd="0" presId="urn:microsoft.com/office/officeart/2005/8/layout/orgChart1"/>
    <dgm:cxn modelId="{C5FF117E-A606-4707-B81D-4FA5F0168188}" type="presOf" srcId="{390E66AC-1D25-493B-B8E9-966D89E4A672}" destId="{6662EBE1-5A2E-4177-84F1-D8C89FDF4F12}" srcOrd="1" destOrd="0" presId="urn:microsoft.com/office/officeart/2005/8/layout/orgChart1"/>
    <dgm:cxn modelId="{4F8F2595-50B5-4A63-B436-6DCBEFD92EA4}" srcId="{BCFF30C4-3097-4101-AD6F-57C47B11E2E9}" destId="{DAE70664-6ED6-4E58-80BC-B3414CF515C7}" srcOrd="1" destOrd="0" parTransId="{5D368655-7CB4-4850-ABEE-A1812C879483}" sibTransId="{9FAACF62-2B37-4C58-93E3-06DCFB19C313}"/>
    <dgm:cxn modelId="{47EE6A99-1817-4E56-A2E5-BCEC53510C33}" type="presOf" srcId="{DAE70664-6ED6-4E58-80BC-B3414CF515C7}" destId="{4B360F53-C0D2-4EE1-A352-AB862F42E929}" srcOrd="0" destOrd="0" presId="urn:microsoft.com/office/officeart/2005/8/layout/orgChart1"/>
    <dgm:cxn modelId="{2D6E83AA-64AF-4CDD-89C3-AB4037ECFA6C}" srcId="{B7BAA949-B03C-401E-8782-A4D635C8FEA8}" destId="{BCFF30C4-3097-4101-AD6F-57C47B11E2E9}" srcOrd="0" destOrd="0" parTransId="{7B41A3C2-E4DF-4710-AC2D-484C4525384F}" sibTransId="{CD90F5E5-7438-4756-B72A-FB68905FFB61}"/>
    <dgm:cxn modelId="{742766BD-9C09-4266-A7AD-AA8AC996ED1E}" type="presOf" srcId="{96C9DFB2-F283-4CFE-AB4F-E8429E1BEC6D}" destId="{35F222B0-E14D-4E94-8FA4-D41A742771F2}" srcOrd="0" destOrd="0" presId="urn:microsoft.com/office/officeart/2005/8/layout/orgChart1"/>
    <dgm:cxn modelId="{596A7BD4-7049-447F-947D-058952D2EB04}" srcId="{BCFF30C4-3097-4101-AD6F-57C47B11E2E9}" destId="{F657E303-4240-4BC3-B44B-0F89B7FDEB97}" srcOrd="2" destOrd="0" parTransId="{96C9DFB2-F283-4CFE-AB4F-E8429E1BEC6D}" sibTransId="{3A589783-4FA7-4D6D-9276-0A322B30748D}"/>
    <dgm:cxn modelId="{85D61BDA-4217-4CD0-AF69-BAE188604720}" type="presOf" srcId="{5D368655-7CB4-4850-ABEE-A1812C879483}" destId="{6B58645D-C1CC-4B06-8F10-4184907D3CBE}" srcOrd="0" destOrd="0" presId="urn:microsoft.com/office/officeart/2005/8/layout/orgChart1"/>
    <dgm:cxn modelId="{8C2204FF-A4EB-4D03-A6E8-E8FA53E465E3}" srcId="{BCFF30C4-3097-4101-AD6F-57C47B11E2E9}" destId="{390E66AC-1D25-493B-B8E9-966D89E4A672}" srcOrd="0" destOrd="0" parTransId="{8E5A9C51-3A0E-4916-9FAF-C5A7984476FB}" sibTransId="{2DE7BEB7-EB9D-47E6-B0CB-2E23DDE62553}"/>
    <dgm:cxn modelId="{5E9522B0-9FDD-4F16-A6E8-800BC6C96969}" type="presParOf" srcId="{D5555982-A4AE-437D-9092-C32D96B0B6CE}" destId="{8821145C-3B94-418E-9144-E5A39F3869FE}" srcOrd="0" destOrd="0" presId="urn:microsoft.com/office/officeart/2005/8/layout/orgChart1"/>
    <dgm:cxn modelId="{15BCDD47-73AA-4876-81A3-EEF676812E25}" type="presParOf" srcId="{8821145C-3B94-418E-9144-E5A39F3869FE}" destId="{B7BF886B-4905-49EB-ADEE-AF8162E2E495}" srcOrd="0" destOrd="0" presId="urn:microsoft.com/office/officeart/2005/8/layout/orgChart1"/>
    <dgm:cxn modelId="{98F7F41A-9D0B-4633-9D9D-838D600B23F7}" type="presParOf" srcId="{B7BF886B-4905-49EB-ADEE-AF8162E2E495}" destId="{24022930-E6A5-4702-9AE1-AA416D0C2BC8}" srcOrd="0" destOrd="0" presId="urn:microsoft.com/office/officeart/2005/8/layout/orgChart1"/>
    <dgm:cxn modelId="{D7C5AFF9-9CF3-412A-B240-E4EE7437007A}" type="presParOf" srcId="{B7BF886B-4905-49EB-ADEE-AF8162E2E495}" destId="{C9AC2AAC-E747-4CB3-BADD-97757F35631B}" srcOrd="1" destOrd="0" presId="urn:microsoft.com/office/officeart/2005/8/layout/orgChart1"/>
    <dgm:cxn modelId="{2DA64C9A-F810-4461-804A-71C3B2D2FED0}" type="presParOf" srcId="{8821145C-3B94-418E-9144-E5A39F3869FE}" destId="{C8491FEB-B993-43E2-A17F-C5C3C7518C84}" srcOrd="1" destOrd="0" presId="urn:microsoft.com/office/officeart/2005/8/layout/orgChart1"/>
    <dgm:cxn modelId="{1634E34A-DD56-4E8C-BE69-9F35ECB537E9}" type="presParOf" srcId="{C8491FEB-B993-43E2-A17F-C5C3C7518C84}" destId="{D89A03C8-70D3-45AC-B975-CD8014A60054}" srcOrd="0" destOrd="0" presId="urn:microsoft.com/office/officeart/2005/8/layout/orgChart1"/>
    <dgm:cxn modelId="{2BF3989F-72DF-47B2-AF0E-6CF30530C7F8}" type="presParOf" srcId="{C8491FEB-B993-43E2-A17F-C5C3C7518C84}" destId="{7C85DA65-68F7-426F-8F11-83F9B58E0644}" srcOrd="1" destOrd="0" presId="urn:microsoft.com/office/officeart/2005/8/layout/orgChart1"/>
    <dgm:cxn modelId="{500C30BB-02A4-409A-A2E5-14EF555B4D53}" type="presParOf" srcId="{7C85DA65-68F7-426F-8F11-83F9B58E0644}" destId="{7A0497D3-769A-4496-A3CC-4899D8137955}" srcOrd="0" destOrd="0" presId="urn:microsoft.com/office/officeart/2005/8/layout/orgChart1"/>
    <dgm:cxn modelId="{2D7E5F2F-1879-42E3-B892-5966B181DDAD}" type="presParOf" srcId="{7A0497D3-769A-4496-A3CC-4899D8137955}" destId="{0C20A1E9-BD39-407D-9A12-0C0F36C32F88}" srcOrd="0" destOrd="0" presId="urn:microsoft.com/office/officeart/2005/8/layout/orgChart1"/>
    <dgm:cxn modelId="{285137F4-648B-4538-82CA-4DD00F5CAC24}" type="presParOf" srcId="{7A0497D3-769A-4496-A3CC-4899D8137955}" destId="{6662EBE1-5A2E-4177-84F1-D8C89FDF4F12}" srcOrd="1" destOrd="0" presId="urn:microsoft.com/office/officeart/2005/8/layout/orgChart1"/>
    <dgm:cxn modelId="{EBCBD440-D5E2-462F-A6D1-44600CAC92ED}" type="presParOf" srcId="{7C85DA65-68F7-426F-8F11-83F9B58E0644}" destId="{9C3C8EC2-3D5A-40C2-8FE2-152A98AF2C99}" srcOrd="1" destOrd="0" presId="urn:microsoft.com/office/officeart/2005/8/layout/orgChart1"/>
    <dgm:cxn modelId="{8C2A072B-2AE4-4EB7-B93B-0A67B2FA5677}" type="presParOf" srcId="{7C85DA65-68F7-426F-8F11-83F9B58E0644}" destId="{C1F15647-29F6-46EC-A275-E346D2123D0A}" srcOrd="2" destOrd="0" presId="urn:microsoft.com/office/officeart/2005/8/layout/orgChart1"/>
    <dgm:cxn modelId="{1D2DF43A-4D15-40F6-8741-C9863A6DDB3C}" type="presParOf" srcId="{C8491FEB-B993-43E2-A17F-C5C3C7518C84}" destId="{6B58645D-C1CC-4B06-8F10-4184907D3CBE}" srcOrd="2" destOrd="0" presId="urn:microsoft.com/office/officeart/2005/8/layout/orgChart1"/>
    <dgm:cxn modelId="{9FD6B97E-FB9E-41DE-BD38-7C19A2BC6499}" type="presParOf" srcId="{C8491FEB-B993-43E2-A17F-C5C3C7518C84}" destId="{F2F2AE73-85AB-4803-B57A-D75618BEAA32}" srcOrd="3" destOrd="0" presId="urn:microsoft.com/office/officeart/2005/8/layout/orgChart1"/>
    <dgm:cxn modelId="{6C7A6BA4-E0A9-489B-960A-045936395254}" type="presParOf" srcId="{F2F2AE73-85AB-4803-B57A-D75618BEAA32}" destId="{4CEA1A79-A16E-4E6F-BFE3-D82E4C617860}" srcOrd="0" destOrd="0" presId="urn:microsoft.com/office/officeart/2005/8/layout/orgChart1"/>
    <dgm:cxn modelId="{0C5A4F83-5C6C-4F82-B5B4-BE2DACA3F396}" type="presParOf" srcId="{4CEA1A79-A16E-4E6F-BFE3-D82E4C617860}" destId="{4B360F53-C0D2-4EE1-A352-AB862F42E929}" srcOrd="0" destOrd="0" presId="urn:microsoft.com/office/officeart/2005/8/layout/orgChart1"/>
    <dgm:cxn modelId="{DA7E79DE-B7B5-4EB5-8E10-217B0A242A2A}" type="presParOf" srcId="{4CEA1A79-A16E-4E6F-BFE3-D82E4C617860}" destId="{88ECDD09-441E-44C6-B545-98AE752F5AEF}" srcOrd="1" destOrd="0" presId="urn:microsoft.com/office/officeart/2005/8/layout/orgChart1"/>
    <dgm:cxn modelId="{355A02B2-C885-434B-8233-4184883EE433}" type="presParOf" srcId="{F2F2AE73-85AB-4803-B57A-D75618BEAA32}" destId="{A837CEC4-1597-486F-B36B-58DAD521F4FD}" srcOrd="1" destOrd="0" presId="urn:microsoft.com/office/officeart/2005/8/layout/orgChart1"/>
    <dgm:cxn modelId="{103CABE9-F225-409E-9A35-A826FB54A483}" type="presParOf" srcId="{F2F2AE73-85AB-4803-B57A-D75618BEAA32}" destId="{AF1029CE-71CE-47D8-8381-CC9345857B4A}" srcOrd="2" destOrd="0" presId="urn:microsoft.com/office/officeart/2005/8/layout/orgChart1"/>
    <dgm:cxn modelId="{633C3878-7F59-4FF9-B967-C2CD3AF40AE2}" type="presParOf" srcId="{C8491FEB-B993-43E2-A17F-C5C3C7518C84}" destId="{35F222B0-E14D-4E94-8FA4-D41A742771F2}" srcOrd="4" destOrd="0" presId="urn:microsoft.com/office/officeart/2005/8/layout/orgChart1"/>
    <dgm:cxn modelId="{58E8B3CB-A3F5-4D7B-94E8-9138744E509A}" type="presParOf" srcId="{C8491FEB-B993-43E2-A17F-C5C3C7518C84}" destId="{6BB193CE-2CEA-4A18-920A-B178C9B577AD}" srcOrd="5" destOrd="0" presId="urn:microsoft.com/office/officeart/2005/8/layout/orgChart1"/>
    <dgm:cxn modelId="{0FA907A2-579E-40B6-AEC7-FAC2D61CA840}" type="presParOf" srcId="{6BB193CE-2CEA-4A18-920A-B178C9B577AD}" destId="{F66751F3-95BF-4C1A-BEB2-7560E94C932F}" srcOrd="0" destOrd="0" presId="urn:microsoft.com/office/officeart/2005/8/layout/orgChart1"/>
    <dgm:cxn modelId="{F436594C-9DE7-4C1B-A7E7-EE707E516B8A}" type="presParOf" srcId="{F66751F3-95BF-4C1A-BEB2-7560E94C932F}" destId="{C15670BF-C664-4B86-85BB-A811FABAF5CF}" srcOrd="0" destOrd="0" presId="urn:microsoft.com/office/officeart/2005/8/layout/orgChart1"/>
    <dgm:cxn modelId="{0549A657-554F-4CBE-A72F-4C96F74521F6}" type="presParOf" srcId="{F66751F3-95BF-4C1A-BEB2-7560E94C932F}" destId="{B421DA9F-6D70-4A7B-A948-73B7AE9432F9}" srcOrd="1" destOrd="0" presId="urn:microsoft.com/office/officeart/2005/8/layout/orgChart1"/>
    <dgm:cxn modelId="{75633CD1-6AE8-4E96-BFAB-B0DCEA0E2501}" type="presParOf" srcId="{6BB193CE-2CEA-4A18-920A-B178C9B577AD}" destId="{89B12F8C-2351-4151-A758-6FBBEB0E6A8C}" srcOrd="1" destOrd="0" presId="urn:microsoft.com/office/officeart/2005/8/layout/orgChart1"/>
    <dgm:cxn modelId="{E6A6668A-B978-4EE1-946E-052B458ACB3C}" type="presParOf" srcId="{6BB193CE-2CEA-4A18-920A-B178C9B577AD}" destId="{88413752-CCA0-4E17-A8A2-41E30F11A7DA}" srcOrd="2" destOrd="0" presId="urn:microsoft.com/office/officeart/2005/8/layout/orgChart1"/>
    <dgm:cxn modelId="{A86616BA-7FA3-42AC-A9A2-25333B4E4870}" type="presParOf" srcId="{8821145C-3B94-418E-9144-E5A39F3869FE}" destId="{E620667E-6C32-416C-AA23-AFFE94A0A394}"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F222B0-E14D-4E94-8FA4-D41A742771F2}">
      <dsp:nvSpPr>
        <dsp:cNvPr id="0" name=""/>
        <dsp:cNvSpPr/>
      </dsp:nvSpPr>
      <dsp:spPr>
        <a:xfrm>
          <a:off x="4691269" y="1272864"/>
          <a:ext cx="3076584" cy="533952"/>
        </a:xfrm>
        <a:custGeom>
          <a:avLst/>
          <a:gdLst/>
          <a:ahLst/>
          <a:cxnLst/>
          <a:rect l="0" t="0" r="0" b="0"/>
          <a:pathLst>
            <a:path>
              <a:moveTo>
                <a:pt x="0" y="0"/>
              </a:moveTo>
              <a:lnTo>
                <a:pt x="0" y="266976"/>
              </a:lnTo>
              <a:lnTo>
                <a:pt x="3076584" y="266976"/>
              </a:lnTo>
              <a:lnTo>
                <a:pt x="3076584" y="533952"/>
              </a:lnTo>
            </a:path>
          </a:pathLst>
        </a:custGeom>
        <a:noFill/>
        <a:ln w="15875" cap="flat" cmpd="sng" algn="ctr">
          <a:solidFill>
            <a:schemeClr val="accent2">
              <a:tint val="9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6B58645D-C1CC-4B06-8F10-4184907D3CBE}">
      <dsp:nvSpPr>
        <dsp:cNvPr id="0" name=""/>
        <dsp:cNvSpPr/>
      </dsp:nvSpPr>
      <dsp:spPr>
        <a:xfrm>
          <a:off x="4645549" y="1272864"/>
          <a:ext cx="91440" cy="533952"/>
        </a:xfrm>
        <a:custGeom>
          <a:avLst/>
          <a:gdLst/>
          <a:ahLst/>
          <a:cxnLst/>
          <a:rect l="0" t="0" r="0" b="0"/>
          <a:pathLst>
            <a:path>
              <a:moveTo>
                <a:pt x="45720" y="0"/>
              </a:moveTo>
              <a:lnTo>
                <a:pt x="45720" y="533952"/>
              </a:lnTo>
            </a:path>
          </a:pathLst>
        </a:custGeom>
        <a:noFill/>
        <a:ln w="15875" cap="flat" cmpd="sng" algn="ctr">
          <a:solidFill>
            <a:schemeClr val="accent2">
              <a:tint val="9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D89A03C8-70D3-45AC-B975-CD8014A60054}">
      <dsp:nvSpPr>
        <dsp:cNvPr id="0" name=""/>
        <dsp:cNvSpPr/>
      </dsp:nvSpPr>
      <dsp:spPr>
        <a:xfrm>
          <a:off x="1614685" y="1272864"/>
          <a:ext cx="3076584" cy="533952"/>
        </a:xfrm>
        <a:custGeom>
          <a:avLst/>
          <a:gdLst/>
          <a:ahLst/>
          <a:cxnLst/>
          <a:rect l="0" t="0" r="0" b="0"/>
          <a:pathLst>
            <a:path>
              <a:moveTo>
                <a:pt x="3076584" y="0"/>
              </a:moveTo>
              <a:lnTo>
                <a:pt x="3076584" y="266976"/>
              </a:lnTo>
              <a:lnTo>
                <a:pt x="0" y="266976"/>
              </a:lnTo>
              <a:lnTo>
                <a:pt x="0" y="533952"/>
              </a:lnTo>
            </a:path>
          </a:pathLst>
        </a:custGeom>
        <a:noFill/>
        <a:ln w="15875" cap="flat" cmpd="sng" algn="ctr">
          <a:solidFill>
            <a:schemeClr val="accent2">
              <a:tint val="9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24022930-E6A5-4702-9AE1-AA416D0C2BC8}">
      <dsp:nvSpPr>
        <dsp:cNvPr id="0" name=""/>
        <dsp:cNvSpPr/>
      </dsp:nvSpPr>
      <dsp:spPr>
        <a:xfrm>
          <a:off x="3475675" y="1548"/>
          <a:ext cx="2431187" cy="1271315"/>
        </a:xfrm>
        <a:prstGeom prst="rect">
          <a:avLst/>
        </a:prstGeom>
        <a:solidFill>
          <a:schemeClr val="accent2">
            <a:lumMod val="60000"/>
            <a:lumOff val="40000"/>
            <a:alpha val="8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s-CO" sz="3200" b="1" kern="1200" dirty="0">
              <a:solidFill>
                <a:schemeClr val="tx1">
                  <a:lumMod val="50000"/>
                  <a:lumOff val="50000"/>
                </a:schemeClr>
              </a:solidFill>
            </a:rPr>
            <a:t>Régimen de Tránsito</a:t>
          </a:r>
        </a:p>
      </dsp:txBody>
      <dsp:txXfrm>
        <a:off x="3475675" y="1548"/>
        <a:ext cx="2431187" cy="1271315"/>
      </dsp:txXfrm>
    </dsp:sp>
    <dsp:sp modelId="{0C20A1E9-BD39-407D-9A12-0C0F36C32F88}">
      <dsp:nvSpPr>
        <dsp:cNvPr id="0" name=""/>
        <dsp:cNvSpPr/>
      </dsp:nvSpPr>
      <dsp:spPr>
        <a:xfrm>
          <a:off x="343369" y="1806816"/>
          <a:ext cx="2542631" cy="1271315"/>
        </a:xfrm>
        <a:prstGeom prst="rect">
          <a:avLst/>
        </a:prstGeom>
        <a:solidFill>
          <a:schemeClr val="accent2">
            <a:lumMod val="60000"/>
            <a:lumOff val="40000"/>
            <a:alpha val="7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s-CO" sz="3200" kern="1200" dirty="0">
              <a:solidFill>
                <a:schemeClr val="tx1">
                  <a:lumMod val="50000"/>
                  <a:lumOff val="50000"/>
                </a:schemeClr>
              </a:solidFill>
              <a:latin typeface="Tw Cen MT" panose="020B0602020104020603"/>
              <a:ea typeface="+mn-ea"/>
              <a:cs typeface="+mn-cs"/>
            </a:rPr>
            <a:t>Importación Transito Aduanero</a:t>
          </a:r>
        </a:p>
      </dsp:txBody>
      <dsp:txXfrm>
        <a:off x="343369" y="1806816"/>
        <a:ext cx="2542631" cy="1271315"/>
      </dsp:txXfrm>
    </dsp:sp>
    <dsp:sp modelId="{4B360F53-C0D2-4EE1-A352-AB862F42E929}">
      <dsp:nvSpPr>
        <dsp:cNvPr id="0" name=""/>
        <dsp:cNvSpPr/>
      </dsp:nvSpPr>
      <dsp:spPr>
        <a:xfrm>
          <a:off x="3419953" y="1806816"/>
          <a:ext cx="2542631" cy="1271315"/>
        </a:xfrm>
        <a:prstGeom prst="rect">
          <a:avLst/>
        </a:prstGeom>
        <a:solidFill>
          <a:schemeClr val="accent2">
            <a:lumMod val="60000"/>
            <a:lumOff val="40000"/>
            <a:alpha val="7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s-CO" sz="3200" kern="1200" dirty="0">
              <a:solidFill>
                <a:schemeClr val="tx1">
                  <a:lumMod val="50000"/>
                  <a:lumOff val="50000"/>
                </a:schemeClr>
              </a:solidFill>
            </a:rPr>
            <a:t>Cabotaje</a:t>
          </a:r>
        </a:p>
      </dsp:txBody>
      <dsp:txXfrm>
        <a:off x="3419953" y="1806816"/>
        <a:ext cx="2542631" cy="1271315"/>
      </dsp:txXfrm>
    </dsp:sp>
    <dsp:sp modelId="{C15670BF-C664-4B86-85BB-A811FABAF5CF}">
      <dsp:nvSpPr>
        <dsp:cNvPr id="0" name=""/>
        <dsp:cNvSpPr/>
      </dsp:nvSpPr>
      <dsp:spPr>
        <a:xfrm>
          <a:off x="6496537" y="1806816"/>
          <a:ext cx="2542631" cy="1271315"/>
        </a:xfrm>
        <a:prstGeom prst="rect">
          <a:avLst/>
        </a:prstGeom>
        <a:solidFill>
          <a:schemeClr val="accent2">
            <a:lumMod val="60000"/>
            <a:lumOff val="40000"/>
            <a:alpha val="7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s-CO" sz="3200" kern="1200" dirty="0">
              <a:solidFill>
                <a:schemeClr val="tx1">
                  <a:lumMod val="50000"/>
                  <a:lumOff val="50000"/>
                </a:schemeClr>
              </a:solidFill>
            </a:rPr>
            <a:t>Regímenes Transbordo</a:t>
          </a:r>
        </a:p>
      </dsp:txBody>
      <dsp:txXfrm>
        <a:off x="6496537" y="1806816"/>
        <a:ext cx="2542631" cy="1271315"/>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FD7F3492-1C86-4700-A6E5-1E051BD150B9}" type="datetimeFigureOut">
              <a:rPr lang="es-CO" smtClean="0"/>
              <a:t>20/05/2017</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0BBF6ED0-36CB-4A1C-8A0D-7D91DC98F2BC}" type="slidenum">
              <a:rPr lang="es-CO" smtClean="0"/>
              <a:t>‹Nº›</a:t>
            </a:fld>
            <a:endParaRPr lang="es-CO"/>
          </a:p>
        </p:txBody>
      </p:sp>
    </p:spTree>
    <p:extLst>
      <p:ext uri="{BB962C8B-B14F-4D97-AF65-F5344CB8AC3E}">
        <p14:creationId xmlns:p14="http://schemas.microsoft.com/office/powerpoint/2010/main" val="34948723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Date Placeholder 4"/>
          <p:cNvSpPr>
            <a:spLocks noGrp="1"/>
          </p:cNvSpPr>
          <p:nvPr>
            <p:ph type="dt" sz="half" idx="10"/>
          </p:nvPr>
        </p:nvSpPr>
        <p:spPr/>
        <p:txBody>
          <a:bodyPr/>
          <a:lstStyle/>
          <a:p>
            <a:fld id="{FD7F3492-1C86-4700-A6E5-1E051BD150B9}" type="datetimeFigureOut">
              <a:rPr lang="es-CO" smtClean="0"/>
              <a:t>20/05/2017</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0BBF6ED0-36CB-4A1C-8A0D-7D91DC98F2BC}" type="slidenum">
              <a:rPr lang="es-CO" smtClean="0"/>
              <a:t>‹Nº›</a:t>
            </a:fld>
            <a:endParaRPr lang="es-CO"/>
          </a:p>
        </p:txBody>
      </p:sp>
    </p:spTree>
    <p:extLst>
      <p:ext uri="{BB962C8B-B14F-4D97-AF65-F5344CB8AC3E}">
        <p14:creationId xmlns:p14="http://schemas.microsoft.com/office/powerpoint/2010/main" val="555898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Date Placeholder 4"/>
          <p:cNvSpPr>
            <a:spLocks noGrp="1"/>
          </p:cNvSpPr>
          <p:nvPr>
            <p:ph type="dt" sz="half" idx="10"/>
          </p:nvPr>
        </p:nvSpPr>
        <p:spPr/>
        <p:txBody>
          <a:bodyPr/>
          <a:lstStyle/>
          <a:p>
            <a:fld id="{FD7F3492-1C86-4700-A6E5-1E051BD150B9}" type="datetimeFigureOut">
              <a:rPr lang="es-CO" smtClean="0"/>
              <a:t>20/05/2017</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0BBF6ED0-36CB-4A1C-8A0D-7D91DC98F2BC}" type="slidenum">
              <a:rPr lang="es-CO" smtClean="0"/>
              <a:t>‹Nº›</a:t>
            </a:fld>
            <a:endParaRPr lang="es-CO"/>
          </a:p>
        </p:txBody>
      </p:sp>
    </p:spTree>
    <p:extLst>
      <p:ext uri="{BB962C8B-B14F-4D97-AF65-F5344CB8AC3E}">
        <p14:creationId xmlns:p14="http://schemas.microsoft.com/office/powerpoint/2010/main" val="14418856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s-ES"/>
              <a:t>Haga clic para modificar el estilo de título del patrón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Date Placeholder 4"/>
          <p:cNvSpPr>
            <a:spLocks noGrp="1"/>
          </p:cNvSpPr>
          <p:nvPr>
            <p:ph type="dt" sz="half" idx="10"/>
          </p:nvPr>
        </p:nvSpPr>
        <p:spPr/>
        <p:txBody>
          <a:bodyPr/>
          <a:lstStyle/>
          <a:p>
            <a:fld id="{FD7F3492-1C86-4700-A6E5-1E051BD150B9}" type="datetimeFigureOut">
              <a:rPr lang="es-CO" smtClean="0"/>
              <a:t>20/05/2017</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0BBF6ED0-36CB-4A1C-8A0D-7D91DC98F2BC}" type="slidenum">
              <a:rPr lang="es-CO" smtClean="0"/>
              <a:t>‹Nº›</a:t>
            </a:fld>
            <a:endParaRPr lang="es-CO"/>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65402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Date Placeholder 4"/>
          <p:cNvSpPr>
            <a:spLocks noGrp="1"/>
          </p:cNvSpPr>
          <p:nvPr>
            <p:ph type="dt" sz="half" idx="10"/>
          </p:nvPr>
        </p:nvSpPr>
        <p:spPr/>
        <p:txBody>
          <a:bodyPr/>
          <a:lstStyle/>
          <a:p>
            <a:fld id="{FD7F3492-1C86-4700-A6E5-1E051BD150B9}" type="datetimeFigureOut">
              <a:rPr lang="es-CO" smtClean="0"/>
              <a:t>20/05/2017</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0BBF6ED0-36CB-4A1C-8A0D-7D91DC98F2BC}" type="slidenum">
              <a:rPr lang="es-CO" smtClean="0"/>
              <a:t>‹Nº›</a:t>
            </a:fld>
            <a:endParaRPr lang="es-CO"/>
          </a:p>
        </p:txBody>
      </p:sp>
    </p:spTree>
    <p:extLst>
      <p:ext uri="{BB962C8B-B14F-4D97-AF65-F5344CB8AC3E}">
        <p14:creationId xmlns:p14="http://schemas.microsoft.com/office/powerpoint/2010/main" val="36807802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s-ES"/>
              <a:t>Haga clic para modificar el estilo de título del patrón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3" name="Date Placeholder 2"/>
          <p:cNvSpPr>
            <a:spLocks noGrp="1"/>
          </p:cNvSpPr>
          <p:nvPr>
            <p:ph type="dt" sz="half" idx="10"/>
          </p:nvPr>
        </p:nvSpPr>
        <p:spPr/>
        <p:txBody>
          <a:bodyPr/>
          <a:lstStyle/>
          <a:p>
            <a:fld id="{FD7F3492-1C86-4700-A6E5-1E051BD150B9}" type="datetimeFigureOut">
              <a:rPr lang="es-CO" smtClean="0"/>
              <a:t>20/05/2017</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0BBF6ED0-36CB-4A1C-8A0D-7D91DC98F2BC}" type="slidenum">
              <a:rPr lang="es-CO" smtClean="0"/>
              <a:t>‹Nº›</a:t>
            </a:fld>
            <a:endParaRPr lang="es-CO"/>
          </a:p>
        </p:txBody>
      </p:sp>
    </p:spTree>
    <p:extLst>
      <p:ext uri="{BB962C8B-B14F-4D97-AF65-F5344CB8AC3E}">
        <p14:creationId xmlns:p14="http://schemas.microsoft.com/office/powerpoint/2010/main" val="8510876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s-ES"/>
              <a:t>Haga clic para modificar el estilo de título del patrón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3" name="Date Placeholder 2"/>
          <p:cNvSpPr>
            <a:spLocks noGrp="1"/>
          </p:cNvSpPr>
          <p:nvPr>
            <p:ph type="dt" sz="half" idx="10"/>
          </p:nvPr>
        </p:nvSpPr>
        <p:spPr/>
        <p:txBody>
          <a:bodyPr/>
          <a:lstStyle/>
          <a:p>
            <a:fld id="{FD7F3492-1C86-4700-A6E5-1E051BD150B9}" type="datetimeFigureOut">
              <a:rPr lang="es-CO" smtClean="0"/>
              <a:t>20/05/2017</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0BBF6ED0-36CB-4A1C-8A0D-7D91DC98F2BC}" type="slidenum">
              <a:rPr lang="es-CO" smtClean="0"/>
              <a:t>‹Nº›</a:t>
            </a:fld>
            <a:endParaRPr lang="es-CO"/>
          </a:p>
        </p:txBody>
      </p:sp>
    </p:spTree>
    <p:extLst>
      <p:ext uri="{BB962C8B-B14F-4D97-AF65-F5344CB8AC3E}">
        <p14:creationId xmlns:p14="http://schemas.microsoft.com/office/powerpoint/2010/main" val="40628735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D7F3492-1C86-4700-A6E5-1E051BD150B9}" type="datetimeFigureOut">
              <a:rPr lang="es-CO" smtClean="0"/>
              <a:t>20/05/2017</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0BBF6ED0-36CB-4A1C-8A0D-7D91DC98F2BC}" type="slidenum">
              <a:rPr lang="es-CO" smtClean="0"/>
              <a:t>‹Nº›</a:t>
            </a:fld>
            <a:endParaRPr lang="es-CO"/>
          </a:p>
        </p:txBody>
      </p:sp>
    </p:spTree>
    <p:extLst>
      <p:ext uri="{BB962C8B-B14F-4D97-AF65-F5344CB8AC3E}">
        <p14:creationId xmlns:p14="http://schemas.microsoft.com/office/powerpoint/2010/main" val="1792636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s-ES"/>
              <a:t>Haga clic para modificar el estilo de título del patrón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D7F3492-1C86-4700-A6E5-1E051BD150B9}" type="datetimeFigureOut">
              <a:rPr lang="es-CO" smtClean="0"/>
              <a:t>20/05/2017</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0BBF6ED0-36CB-4A1C-8A0D-7D91DC98F2BC}" type="slidenum">
              <a:rPr lang="es-CO" smtClean="0"/>
              <a:t>‹Nº›</a:t>
            </a:fld>
            <a:endParaRPr lang="es-CO"/>
          </a:p>
        </p:txBody>
      </p:sp>
    </p:spTree>
    <p:extLst>
      <p:ext uri="{BB962C8B-B14F-4D97-AF65-F5344CB8AC3E}">
        <p14:creationId xmlns:p14="http://schemas.microsoft.com/office/powerpoint/2010/main" val="3645318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D7F3492-1C86-4700-A6E5-1E051BD150B9}" type="datetimeFigureOut">
              <a:rPr lang="es-CO" smtClean="0"/>
              <a:t>20/05/2017</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0BBF6ED0-36CB-4A1C-8A0D-7D91DC98F2BC}" type="slidenum">
              <a:rPr lang="es-CO" smtClean="0"/>
              <a:t>‹Nº›</a:t>
            </a:fld>
            <a:endParaRPr lang="es-CO"/>
          </a:p>
        </p:txBody>
      </p:sp>
    </p:spTree>
    <p:extLst>
      <p:ext uri="{BB962C8B-B14F-4D97-AF65-F5344CB8AC3E}">
        <p14:creationId xmlns:p14="http://schemas.microsoft.com/office/powerpoint/2010/main" val="3957920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FD7F3492-1C86-4700-A6E5-1E051BD150B9}" type="datetimeFigureOut">
              <a:rPr lang="es-CO" smtClean="0"/>
              <a:t>20/05/2017</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0BBF6ED0-36CB-4A1C-8A0D-7D91DC98F2BC}" type="slidenum">
              <a:rPr lang="es-CO" smtClean="0"/>
              <a:t>‹Nº›</a:t>
            </a:fld>
            <a:endParaRPr lang="es-CO"/>
          </a:p>
        </p:txBody>
      </p:sp>
    </p:spTree>
    <p:extLst>
      <p:ext uri="{BB962C8B-B14F-4D97-AF65-F5344CB8AC3E}">
        <p14:creationId xmlns:p14="http://schemas.microsoft.com/office/powerpoint/2010/main" val="153488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s-ES"/>
              <a:t>Haga clic para modificar el estilo de título del patrón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FD7F3492-1C86-4700-A6E5-1E051BD150B9}" type="datetimeFigureOut">
              <a:rPr lang="es-CO" smtClean="0"/>
              <a:t>20/05/2017</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0BBF6ED0-36CB-4A1C-8A0D-7D91DC98F2BC}" type="slidenum">
              <a:rPr lang="es-CO" smtClean="0"/>
              <a:t>‹Nº›</a:t>
            </a:fld>
            <a:endParaRPr lang="es-CO"/>
          </a:p>
        </p:txBody>
      </p:sp>
    </p:spTree>
    <p:extLst>
      <p:ext uri="{BB962C8B-B14F-4D97-AF65-F5344CB8AC3E}">
        <p14:creationId xmlns:p14="http://schemas.microsoft.com/office/powerpoint/2010/main" val="2384511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12" name="Content Placeholder 3"/>
          <p:cNvSpPr>
            <a:spLocks noGrp="1"/>
          </p:cNvSpPr>
          <p:nvPr>
            <p:ph sz="quarter" idx="13"/>
          </p:nvPr>
        </p:nvSpPr>
        <p:spPr>
          <a:xfrm>
            <a:off x="913774" y="3051012"/>
            <a:ext cx="5106027" cy="274018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13" name="Content Placeholder 5"/>
          <p:cNvSpPr>
            <a:spLocks noGrp="1"/>
          </p:cNvSpPr>
          <p:nvPr>
            <p:ph sz="quarter" idx="14"/>
          </p:nvPr>
        </p:nvSpPr>
        <p:spPr>
          <a:xfrm>
            <a:off x="6172200" y="3051012"/>
            <a:ext cx="5105401" cy="274018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FD7F3492-1C86-4700-A6E5-1E051BD150B9}" type="datetimeFigureOut">
              <a:rPr lang="es-CO" smtClean="0"/>
              <a:t>20/05/2017</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0BBF6ED0-36CB-4A1C-8A0D-7D91DC98F2BC}" type="slidenum">
              <a:rPr lang="es-CO" smtClean="0"/>
              <a:t>‹Nº›</a:t>
            </a:fld>
            <a:endParaRPr lang="es-CO"/>
          </a:p>
        </p:txBody>
      </p:sp>
    </p:spTree>
    <p:extLst>
      <p:ext uri="{BB962C8B-B14F-4D97-AF65-F5344CB8AC3E}">
        <p14:creationId xmlns:p14="http://schemas.microsoft.com/office/powerpoint/2010/main" val="412937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FD7F3492-1C86-4700-A6E5-1E051BD150B9}" type="datetimeFigureOut">
              <a:rPr lang="es-CO" smtClean="0"/>
              <a:t>20/05/2017</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0BBF6ED0-36CB-4A1C-8A0D-7D91DC98F2BC}" type="slidenum">
              <a:rPr lang="es-CO" smtClean="0"/>
              <a:t>‹Nº›</a:t>
            </a:fld>
            <a:endParaRPr lang="es-CO"/>
          </a:p>
        </p:txBody>
      </p:sp>
    </p:spTree>
    <p:extLst>
      <p:ext uri="{BB962C8B-B14F-4D97-AF65-F5344CB8AC3E}">
        <p14:creationId xmlns:p14="http://schemas.microsoft.com/office/powerpoint/2010/main" val="1671341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FD7F3492-1C86-4700-A6E5-1E051BD150B9}" type="datetimeFigureOut">
              <a:rPr lang="es-CO" smtClean="0"/>
              <a:t>20/05/2017</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0BBF6ED0-36CB-4A1C-8A0D-7D91DC98F2BC}" type="slidenum">
              <a:rPr lang="es-CO" smtClean="0"/>
              <a:t>‹Nº›</a:t>
            </a:fld>
            <a:endParaRPr lang="es-CO"/>
          </a:p>
        </p:txBody>
      </p:sp>
    </p:spTree>
    <p:extLst>
      <p:ext uri="{BB962C8B-B14F-4D97-AF65-F5344CB8AC3E}">
        <p14:creationId xmlns:p14="http://schemas.microsoft.com/office/powerpoint/2010/main" val="890561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s-ES"/>
              <a:t>Haga clic para modificar el estilo de título del patrón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Date Placeholder 4"/>
          <p:cNvSpPr>
            <a:spLocks noGrp="1"/>
          </p:cNvSpPr>
          <p:nvPr>
            <p:ph type="dt" sz="half" idx="10"/>
          </p:nvPr>
        </p:nvSpPr>
        <p:spPr/>
        <p:txBody>
          <a:bodyPr/>
          <a:lstStyle/>
          <a:p>
            <a:fld id="{FD7F3492-1C86-4700-A6E5-1E051BD150B9}" type="datetimeFigureOut">
              <a:rPr lang="es-CO" smtClean="0"/>
              <a:t>20/05/2017</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0BBF6ED0-36CB-4A1C-8A0D-7D91DC98F2BC}" type="slidenum">
              <a:rPr lang="es-CO" smtClean="0"/>
              <a:t>‹Nº›</a:t>
            </a:fld>
            <a:endParaRPr lang="es-CO"/>
          </a:p>
        </p:txBody>
      </p:sp>
    </p:spTree>
    <p:extLst>
      <p:ext uri="{BB962C8B-B14F-4D97-AF65-F5344CB8AC3E}">
        <p14:creationId xmlns:p14="http://schemas.microsoft.com/office/powerpoint/2010/main" val="1193844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Date Placeholder 4"/>
          <p:cNvSpPr>
            <a:spLocks noGrp="1"/>
          </p:cNvSpPr>
          <p:nvPr>
            <p:ph type="dt" sz="half" idx="10"/>
          </p:nvPr>
        </p:nvSpPr>
        <p:spPr/>
        <p:txBody>
          <a:bodyPr/>
          <a:lstStyle/>
          <a:p>
            <a:fld id="{FD7F3492-1C86-4700-A6E5-1E051BD150B9}" type="datetimeFigureOut">
              <a:rPr lang="es-CO" smtClean="0"/>
              <a:t>20/05/2017</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0BBF6ED0-36CB-4A1C-8A0D-7D91DC98F2BC}" type="slidenum">
              <a:rPr lang="es-CO" smtClean="0"/>
              <a:t>‹Nº›</a:t>
            </a:fld>
            <a:endParaRPr lang="es-CO"/>
          </a:p>
        </p:txBody>
      </p:sp>
    </p:spTree>
    <p:extLst>
      <p:ext uri="{BB962C8B-B14F-4D97-AF65-F5344CB8AC3E}">
        <p14:creationId xmlns:p14="http://schemas.microsoft.com/office/powerpoint/2010/main" val="3659573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FD7F3492-1C86-4700-A6E5-1E051BD150B9}" type="datetimeFigureOut">
              <a:rPr lang="es-CO" smtClean="0"/>
              <a:t>20/05/2017</a:t>
            </a:fld>
            <a:endParaRPr lang="es-CO"/>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s-CO"/>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0BBF6ED0-36CB-4A1C-8A0D-7D91DC98F2BC}" type="slidenum">
              <a:rPr lang="es-CO" smtClean="0"/>
              <a:t>‹Nº›</a:t>
            </a:fld>
            <a:endParaRPr lang="es-CO"/>
          </a:p>
        </p:txBody>
      </p:sp>
    </p:spTree>
    <p:extLst>
      <p:ext uri="{BB962C8B-B14F-4D97-AF65-F5344CB8AC3E}">
        <p14:creationId xmlns:p14="http://schemas.microsoft.com/office/powerpoint/2010/main" val="220569985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pPr algn="r"/>
            <a:br>
              <a:rPr lang="es-CO" dirty="0"/>
            </a:br>
            <a:r>
              <a:rPr lang="es-CO" sz="4000" b="1" dirty="0">
                <a:solidFill>
                  <a:schemeClr val="accent2">
                    <a:lumMod val="75000"/>
                  </a:schemeClr>
                </a:solidFill>
              </a:rPr>
              <a:t>Título IX - TRÁNSITO Mercancías </a:t>
            </a:r>
          </a:p>
        </p:txBody>
      </p:sp>
      <p:sp>
        <p:nvSpPr>
          <p:cNvPr id="3" name="Subtítulo 2"/>
          <p:cNvSpPr>
            <a:spLocks noGrp="1"/>
          </p:cNvSpPr>
          <p:nvPr>
            <p:ph type="subTitle" idx="1"/>
          </p:nvPr>
        </p:nvSpPr>
        <p:spPr/>
        <p:txBody>
          <a:bodyPr/>
          <a:lstStyle/>
          <a:p>
            <a:r>
              <a:rPr lang="es-CO" dirty="0" err="1"/>
              <a:t>Dec</a:t>
            </a:r>
            <a:r>
              <a:rPr lang="es-CO" dirty="0"/>
              <a:t>. 390 del 07 de marzo de 206</a:t>
            </a:r>
          </a:p>
          <a:p>
            <a:endParaRPr lang="es-CO" dirty="0"/>
          </a:p>
        </p:txBody>
      </p:sp>
    </p:spTree>
    <p:extLst>
      <p:ext uri="{BB962C8B-B14F-4D97-AF65-F5344CB8AC3E}">
        <p14:creationId xmlns:p14="http://schemas.microsoft.com/office/powerpoint/2010/main" val="15771193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CO" sz="4000" b="1" dirty="0">
                <a:solidFill>
                  <a:schemeClr val="accent3">
                    <a:lumMod val="60000"/>
                    <a:lumOff val="40000"/>
                  </a:schemeClr>
                </a:solidFill>
              </a:rPr>
              <a:t>Transbordo</a:t>
            </a:r>
          </a:p>
        </p:txBody>
      </p:sp>
      <p:sp>
        <p:nvSpPr>
          <p:cNvPr id="3" name="Marcador de contenido 2"/>
          <p:cNvSpPr>
            <a:spLocks noGrp="1"/>
          </p:cNvSpPr>
          <p:nvPr>
            <p:ph sz="quarter" idx="13"/>
          </p:nvPr>
        </p:nvSpPr>
        <p:spPr>
          <a:xfrm>
            <a:off x="914400" y="1647245"/>
            <a:ext cx="10363826" cy="3424107"/>
          </a:xfrm>
        </p:spPr>
        <p:txBody>
          <a:bodyPr>
            <a:noAutofit/>
          </a:bodyPr>
          <a:lstStyle/>
          <a:p>
            <a:pPr algn="just"/>
            <a:endParaRPr lang="es-CO" sz="3200" dirty="0"/>
          </a:p>
          <a:p>
            <a:pPr marL="0" indent="0" algn="just">
              <a:buNone/>
            </a:pPr>
            <a:r>
              <a:rPr lang="es-CO" sz="3200" cap="none" dirty="0"/>
              <a:t>Es el régimen que regula la transferencia de mercancías del medio de transporte utilizado para la llegada al territorio aduanero nacional, a otro que efectúa la salida al extranjero, dentro de una misma oficina aduanera y bajo su control, sin que se causen derechos e impuestos a la importación. </a:t>
            </a:r>
          </a:p>
        </p:txBody>
      </p:sp>
    </p:spTree>
    <p:extLst>
      <p:ext uri="{BB962C8B-B14F-4D97-AF65-F5344CB8AC3E}">
        <p14:creationId xmlns:p14="http://schemas.microsoft.com/office/powerpoint/2010/main" val="40500405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sz="quarter" idx="13"/>
          </p:nvPr>
        </p:nvSpPr>
        <p:spPr>
          <a:xfrm>
            <a:off x="913774" y="1439694"/>
            <a:ext cx="10363826" cy="4351505"/>
          </a:xfrm>
        </p:spPr>
        <p:txBody>
          <a:bodyPr>
            <a:noAutofit/>
          </a:bodyPr>
          <a:lstStyle/>
          <a:p>
            <a:pPr marL="0" indent="0" algn="just">
              <a:buNone/>
            </a:pPr>
            <a:r>
              <a:rPr lang="es-CO" sz="3200" cap="none" dirty="0"/>
              <a:t>Cuando la mercancía objeto de transbordo se deba trasladar de un puerto a otro dentro de la misma jurisdicción aduanera, para la salida al exterior, el transportador deberá solicitar autorización para esta operación una vez se presente el aviso de llegada. En todo caso, la carga no podrá ser embarcada hacia el exterior si no se cumplieron todas las etapas establecidas en el proceso de llegada de las mercancías establecidas en el capítulo I del título VI de este decreto.</a:t>
            </a:r>
          </a:p>
          <a:p>
            <a:pPr algn="just"/>
            <a:endParaRPr lang="es-CO" sz="3200" dirty="0"/>
          </a:p>
        </p:txBody>
      </p:sp>
    </p:spTree>
    <p:extLst>
      <p:ext uri="{BB962C8B-B14F-4D97-AF65-F5344CB8AC3E}">
        <p14:creationId xmlns:p14="http://schemas.microsoft.com/office/powerpoint/2010/main" val="631622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sz="quarter" idx="13"/>
            <p:extLst>
              <p:ext uri="{D42A27DB-BD31-4B8C-83A1-F6EECF244321}">
                <p14:modId xmlns:p14="http://schemas.microsoft.com/office/powerpoint/2010/main" val="2771648424"/>
              </p:ext>
            </p:extLst>
          </p:nvPr>
        </p:nvGraphicFramePr>
        <p:xfrm>
          <a:off x="1683027" y="1028493"/>
          <a:ext cx="9382539" cy="30796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ángulo 4"/>
          <p:cNvSpPr/>
          <p:nvPr/>
        </p:nvSpPr>
        <p:spPr>
          <a:xfrm>
            <a:off x="1921872" y="4501865"/>
            <a:ext cx="8904848" cy="1231106"/>
          </a:xfrm>
          <a:prstGeom prst="rect">
            <a:avLst/>
          </a:prstGeom>
        </p:spPr>
        <p:txBody>
          <a:bodyPr wrap="square">
            <a:spAutoFit/>
          </a:bodyPr>
          <a:lstStyle/>
          <a:p>
            <a:pPr algn="just"/>
            <a:endParaRPr lang="es-CO" sz="2000" dirty="0">
              <a:solidFill>
                <a:srgbClr val="000000"/>
              </a:solidFill>
              <a:latin typeface="Arial" panose="020B0604020202020204" pitchFamily="34" charset="0"/>
            </a:endParaRPr>
          </a:p>
          <a:p>
            <a:pPr algn="just"/>
            <a:r>
              <a:rPr lang="es-CO" dirty="0">
                <a:latin typeface="Arial" panose="020B0604020202020204" pitchFamily="34" charset="0"/>
              </a:rPr>
              <a:t>El tránsito de mercancías comprende los regímenes aduaneros de tránsito aduanero, cabotaje y transbordo, que permiten </a:t>
            </a:r>
            <a:r>
              <a:rPr lang="es-CO" b="1" dirty="0">
                <a:solidFill>
                  <a:schemeClr val="accent2">
                    <a:lumMod val="75000"/>
                  </a:schemeClr>
                </a:solidFill>
                <a:latin typeface="Arial" panose="020B0604020202020204" pitchFamily="34" charset="0"/>
              </a:rPr>
              <a:t>el traslado de mercancías de procedencia extranjera, bajo control aduanero. </a:t>
            </a:r>
            <a:endParaRPr lang="es-CO" b="1" dirty="0">
              <a:solidFill>
                <a:schemeClr val="accent2">
                  <a:lumMod val="75000"/>
                </a:schemeClr>
              </a:solidFill>
            </a:endParaRPr>
          </a:p>
        </p:txBody>
      </p:sp>
    </p:spTree>
    <p:extLst>
      <p:ext uri="{BB962C8B-B14F-4D97-AF65-F5344CB8AC3E}">
        <p14:creationId xmlns:p14="http://schemas.microsoft.com/office/powerpoint/2010/main" val="515079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sz="quarter" idx="13"/>
          </p:nvPr>
        </p:nvSpPr>
        <p:spPr>
          <a:xfrm>
            <a:off x="1106231" y="344936"/>
            <a:ext cx="10363826" cy="3424107"/>
          </a:xfrm>
        </p:spPr>
        <p:txBody>
          <a:bodyPr>
            <a:noAutofit/>
          </a:bodyPr>
          <a:lstStyle/>
          <a:p>
            <a:endParaRPr lang="es-CO" sz="2400" dirty="0"/>
          </a:p>
          <a:p>
            <a:pPr algn="just"/>
            <a:r>
              <a:rPr lang="es-CO" sz="3000" cap="none" dirty="0"/>
              <a:t>Los regímenes de tránsito no pueden estar precedidos de otro régimen aduanero. </a:t>
            </a:r>
          </a:p>
          <a:p>
            <a:pPr marL="0" indent="0" algn="just">
              <a:buNone/>
            </a:pPr>
            <a:endParaRPr lang="es-CO" sz="3000" cap="none" dirty="0"/>
          </a:p>
          <a:p>
            <a:pPr algn="just"/>
            <a:r>
              <a:rPr lang="es-CO" sz="3000" cap="none" dirty="0"/>
              <a:t>Las mercancías transportadas bajo uno de los regímenes de tránsito solo estarán sujetas al pago de los derechos e impuestos a la importación que correspondan, cuando sean objeto de desaduanamiento en un régimen de importación en el cual queden en libre circulación. </a:t>
            </a:r>
          </a:p>
        </p:txBody>
      </p:sp>
    </p:spTree>
    <p:extLst>
      <p:ext uri="{BB962C8B-B14F-4D97-AF65-F5344CB8AC3E}">
        <p14:creationId xmlns:p14="http://schemas.microsoft.com/office/powerpoint/2010/main" val="3614606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47239" y="0"/>
            <a:ext cx="10364451" cy="1596177"/>
          </a:xfrm>
        </p:spPr>
        <p:txBody>
          <a:bodyPr/>
          <a:lstStyle/>
          <a:p>
            <a:pPr algn="l"/>
            <a:br>
              <a:rPr lang="es-CO" dirty="0"/>
            </a:br>
            <a:r>
              <a:rPr lang="es-CO" b="1" dirty="0">
                <a:solidFill>
                  <a:schemeClr val="accent2">
                    <a:lumMod val="75000"/>
                  </a:schemeClr>
                </a:solidFill>
              </a:rPr>
              <a:t>Dispositivos electrónicos de seguridad </a:t>
            </a:r>
          </a:p>
        </p:txBody>
      </p:sp>
      <p:sp>
        <p:nvSpPr>
          <p:cNvPr id="3" name="Marcador de contenido 2"/>
          <p:cNvSpPr>
            <a:spLocks noGrp="1"/>
          </p:cNvSpPr>
          <p:nvPr>
            <p:ph sz="quarter" idx="13"/>
          </p:nvPr>
        </p:nvSpPr>
        <p:spPr>
          <a:xfrm>
            <a:off x="914400" y="992649"/>
            <a:ext cx="10363826" cy="3424107"/>
          </a:xfrm>
        </p:spPr>
        <p:txBody>
          <a:bodyPr>
            <a:noAutofit/>
          </a:bodyPr>
          <a:lstStyle/>
          <a:p>
            <a:pPr algn="just"/>
            <a:endParaRPr lang="es-CO" sz="2400" dirty="0"/>
          </a:p>
          <a:p>
            <a:pPr marL="0" indent="0" algn="just">
              <a:buNone/>
            </a:pPr>
            <a:r>
              <a:rPr lang="es-CO" sz="2800" cap="none" dirty="0"/>
              <a:t>Conforme lo señale la dirección de impuestos y aduanas nacionales, las operaciones de tránsito deben contar con un dispositivo electrónico seguridad.  los dispositivos electrónicos de seguridad deberán ser colocados a cargo del declarante: 	</a:t>
            </a:r>
          </a:p>
          <a:p>
            <a:pPr marL="457200" indent="-457200" algn="just">
              <a:buFont typeface="+mj-lt"/>
              <a:buAutoNum type="arabicPeriod"/>
            </a:pPr>
            <a:r>
              <a:rPr lang="es-CO" sz="2800" cap="none" dirty="0"/>
              <a:t>En origen, en cuyo caso se conservarán hasta el destino final en el territorio aduanero nacional, siempre y cuando garanticen la correcta ejecución de la operación de tránsito aduanero. </a:t>
            </a:r>
          </a:p>
          <a:p>
            <a:pPr marL="457200" indent="-457200" algn="just">
              <a:buFont typeface="+mj-lt"/>
              <a:buAutoNum type="arabicPeriod"/>
            </a:pPr>
            <a:r>
              <a:rPr lang="es-CO" sz="2800" cap="none" dirty="0"/>
              <a:t>En lugar arribo, una vez se descargue cada unidad de carga, o una vez aceptada y firmada la declaración aduanera. </a:t>
            </a:r>
          </a:p>
          <a:p>
            <a:pPr algn="just"/>
            <a:endParaRPr lang="es-CO" sz="2400" dirty="0"/>
          </a:p>
        </p:txBody>
      </p:sp>
    </p:spTree>
    <p:extLst>
      <p:ext uri="{BB962C8B-B14F-4D97-AF65-F5344CB8AC3E}">
        <p14:creationId xmlns:p14="http://schemas.microsoft.com/office/powerpoint/2010/main" val="1287321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l"/>
            <a:r>
              <a:rPr lang="es-CO" b="1" dirty="0">
                <a:solidFill>
                  <a:schemeClr val="accent2">
                    <a:lumMod val="75000"/>
                  </a:schemeClr>
                </a:solidFill>
              </a:rPr>
              <a:t>Transito aduanero</a:t>
            </a:r>
          </a:p>
        </p:txBody>
      </p:sp>
      <p:sp>
        <p:nvSpPr>
          <p:cNvPr id="3" name="Marcador de contenido 2"/>
          <p:cNvSpPr>
            <a:spLocks noGrp="1"/>
          </p:cNvSpPr>
          <p:nvPr>
            <p:ph sz="quarter" idx="13"/>
          </p:nvPr>
        </p:nvSpPr>
        <p:spPr>
          <a:xfrm>
            <a:off x="913775" y="2214694"/>
            <a:ext cx="10363826" cy="4473526"/>
          </a:xfrm>
        </p:spPr>
        <p:txBody>
          <a:bodyPr>
            <a:noAutofit/>
          </a:bodyPr>
          <a:lstStyle/>
          <a:p>
            <a:pPr marL="0" indent="0" algn="just">
              <a:buNone/>
            </a:pPr>
            <a:r>
              <a:rPr lang="es-CO" sz="2800" cap="none" dirty="0"/>
              <a:t>El régimen aduanero que permite el transporte terrestre o  ferroviario de mercancías bajo control aduanero, desde  una aduana de partida a otra de destino, situadas en el territorio aduanero nacional. </a:t>
            </a:r>
          </a:p>
          <a:p>
            <a:pPr marL="0" indent="0" algn="just">
              <a:buNone/>
            </a:pPr>
            <a:r>
              <a:rPr lang="es-CO" sz="2800" cap="none" dirty="0"/>
              <a:t>El tránsito comprende la declaración del régimen y la operación de transporte de las mercancías de una aduana de partida a una aduana de destino. </a:t>
            </a:r>
          </a:p>
        </p:txBody>
      </p:sp>
    </p:spTree>
    <p:extLst>
      <p:ext uri="{BB962C8B-B14F-4D97-AF65-F5344CB8AC3E}">
        <p14:creationId xmlns:p14="http://schemas.microsoft.com/office/powerpoint/2010/main" val="4201748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sz="quarter" idx="13"/>
          </p:nvPr>
        </p:nvSpPr>
        <p:spPr>
          <a:xfrm>
            <a:off x="913774" y="1089498"/>
            <a:ext cx="10363826" cy="5583677"/>
          </a:xfrm>
        </p:spPr>
        <p:txBody>
          <a:bodyPr>
            <a:normAutofit lnSpcReduction="10000"/>
          </a:bodyPr>
          <a:lstStyle/>
          <a:p>
            <a:pPr marL="0" indent="0" algn="just">
              <a:buNone/>
            </a:pPr>
            <a:r>
              <a:rPr lang="es-CO" sz="3000" cap="none" dirty="0"/>
              <a:t>El tránsito aduanero dentro del territorio aduanero nacional </a:t>
            </a:r>
            <a:r>
              <a:rPr lang="es-CO" sz="3000" cap="none" dirty="0">
                <a:solidFill>
                  <a:schemeClr val="accent2">
                    <a:lumMod val="75000"/>
                  </a:schemeClr>
                </a:solidFill>
              </a:rPr>
              <a:t>se podrá autorizar en los siguientes casos: </a:t>
            </a:r>
          </a:p>
          <a:p>
            <a:pPr marL="0" indent="0" algn="just">
              <a:buNone/>
            </a:pPr>
            <a:r>
              <a:rPr lang="es-CO" sz="3000" cap="none" dirty="0"/>
              <a:t>1. desde una aduana de partida ubicada en el lugar de ingreso del territorio aduanero nacional a una aduana de destino ubicada en el lugar de salida territorio del aduanero nacional. </a:t>
            </a:r>
          </a:p>
          <a:p>
            <a:pPr marL="0" indent="0" algn="just">
              <a:buNone/>
            </a:pPr>
            <a:r>
              <a:rPr lang="es-CO" sz="3000" cap="none" dirty="0"/>
              <a:t>2. desde una aduana de partida ubicada en el lugar de ingreso del territorio aduanero nacional a una aduana de destino ubicada en el interior territorio aduanero nacional. </a:t>
            </a:r>
          </a:p>
          <a:p>
            <a:pPr marL="0" indent="0" algn="just">
              <a:buNone/>
            </a:pPr>
            <a:r>
              <a:rPr lang="es-CO" sz="3000" cap="none" dirty="0"/>
              <a:t>el tránsito aduanero de ingreso al territorio aduanero nacional </a:t>
            </a:r>
            <a:r>
              <a:rPr lang="es-CO" sz="3000" cap="none" dirty="0" err="1"/>
              <a:t>solose</a:t>
            </a:r>
            <a:r>
              <a:rPr lang="es-CO" sz="3000" cap="none" dirty="0"/>
              <a:t> puede originar en el lugar de arribo. </a:t>
            </a:r>
          </a:p>
          <a:p>
            <a:endParaRPr lang="es-CO" dirty="0"/>
          </a:p>
        </p:txBody>
      </p:sp>
    </p:spTree>
    <p:extLst>
      <p:ext uri="{BB962C8B-B14F-4D97-AF65-F5344CB8AC3E}">
        <p14:creationId xmlns:p14="http://schemas.microsoft.com/office/powerpoint/2010/main" val="4029405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4" y="0"/>
            <a:ext cx="10364451" cy="1596177"/>
          </a:xfrm>
        </p:spPr>
        <p:txBody>
          <a:bodyPr>
            <a:normAutofit/>
          </a:bodyPr>
          <a:lstStyle/>
          <a:p>
            <a:pPr algn="l"/>
            <a:r>
              <a:rPr lang="es-CO" sz="3200" b="1" dirty="0">
                <a:solidFill>
                  <a:schemeClr val="accent2">
                    <a:lumMod val="75000"/>
                  </a:schemeClr>
                </a:solidFill>
              </a:rPr>
              <a:t>Artículo 405. Tránsito aduanero internacional. </a:t>
            </a:r>
          </a:p>
        </p:txBody>
      </p:sp>
      <p:sp>
        <p:nvSpPr>
          <p:cNvPr id="3" name="Marcador de contenido 2"/>
          <p:cNvSpPr>
            <a:spLocks noGrp="1"/>
          </p:cNvSpPr>
          <p:nvPr>
            <p:ph sz="quarter" idx="13"/>
          </p:nvPr>
        </p:nvSpPr>
        <p:spPr>
          <a:xfrm>
            <a:off x="913774" y="1361872"/>
            <a:ext cx="10363826" cy="4786009"/>
          </a:xfrm>
        </p:spPr>
        <p:txBody>
          <a:bodyPr>
            <a:noAutofit/>
          </a:bodyPr>
          <a:lstStyle/>
          <a:p>
            <a:pPr marL="0" indent="0" algn="just">
              <a:buNone/>
            </a:pPr>
            <a:r>
              <a:rPr lang="es-CO" sz="2400" cap="none" dirty="0"/>
              <a:t>Es el régimen aduanero que permite el transporte terrestre, bajo control aduanero, de mercancías provenientes del exterior desde una aduana de partida hasta una aduana de destino, con el cruce de una o varias fronteras de países colindantes. </a:t>
            </a:r>
          </a:p>
          <a:p>
            <a:pPr marL="0" indent="0" algn="just">
              <a:buNone/>
            </a:pPr>
            <a:r>
              <a:rPr lang="es-CO" sz="2400" cap="none" dirty="0"/>
              <a:t>Cuando se trate de un tránsito aduanero comunitario internacional se aplicará lo previsto en las decisiones 399 de 1997, 617 de 2005 y 636 de 2006 de la comunidad andina o las normas que las sustituyan, modifiquen o adicionen, en los acuerdos comerciales y en lo pertinente, por lo dispuesto en los capítulos i y 11 del presente título. </a:t>
            </a:r>
          </a:p>
          <a:p>
            <a:pPr marL="0" indent="0" algn="just">
              <a:buNone/>
            </a:pPr>
            <a:r>
              <a:rPr lang="es-CO" sz="2400" cap="none" dirty="0"/>
              <a:t>En todos los casos, se los compromisos, siempre se respetaran los compromisos que en materia de tránsito internacional tiene Colombia, de conformidad con el artículo v del </a:t>
            </a:r>
            <a:r>
              <a:rPr lang="es-CO" sz="2400" cap="none" dirty="0" err="1"/>
              <a:t>ga</a:t>
            </a:r>
            <a:r>
              <a:rPr lang="es-CO" sz="2400" cap="none" dirty="0"/>
              <a:t> ti de 1994 y las normas que lo modifiquen o sustituyan. </a:t>
            </a:r>
          </a:p>
        </p:txBody>
      </p:sp>
    </p:spTree>
    <p:extLst>
      <p:ext uri="{BB962C8B-B14F-4D97-AF65-F5344CB8AC3E}">
        <p14:creationId xmlns:p14="http://schemas.microsoft.com/office/powerpoint/2010/main" val="10122103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noFill/>
        </p:spPr>
        <p:txBody>
          <a:bodyPr>
            <a:normAutofit/>
          </a:bodyPr>
          <a:lstStyle/>
          <a:p>
            <a:r>
              <a:rPr lang="es-CO" sz="4000" b="1" dirty="0">
                <a:solidFill>
                  <a:schemeClr val="tx2">
                    <a:lumMod val="60000"/>
                    <a:lumOff val="40000"/>
                  </a:schemeClr>
                </a:solidFill>
              </a:rPr>
              <a:t>Cabotaje </a:t>
            </a:r>
          </a:p>
        </p:txBody>
      </p:sp>
      <p:sp>
        <p:nvSpPr>
          <p:cNvPr id="3" name="Marcador de contenido 2"/>
          <p:cNvSpPr>
            <a:spLocks noGrp="1"/>
          </p:cNvSpPr>
          <p:nvPr>
            <p:ph sz="quarter" idx="13"/>
          </p:nvPr>
        </p:nvSpPr>
        <p:spPr>
          <a:xfrm>
            <a:off x="914400" y="2094750"/>
            <a:ext cx="10363826" cy="3424107"/>
          </a:xfrm>
        </p:spPr>
        <p:txBody>
          <a:bodyPr>
            <a:noAutofit/>
          </a:bodyPr>
          <a:lstStyle/>
          <a:p>
            <a:r>
              <a:rPr lang="es-CO" sz="3200" cap="none" dirty="0"/>
              <a:t>Art. 407 Es el régimen aduanero que permite el transporte de mercancías, bajo control aduanero, desde un aeropuerto o puerto marítimo o fluvial, de partida a otro de llegada o de destino, habilitados dentro del territorio aduanero nacional, a condición de que se utilice un medio de transporte distinto de aquel donde fueron importadas y a bordo del cual llegaron al territorio aduanero nacional. Art. 407</a:t>
            </a:r>
          </a:p>
        </p:txBody>
      </p:sp>
    </p:spTree>
    <p:extLst>
      <p:ext uri="{BB962C8B-B14F-4D97-AF65-F5344CB8AC3E}">
        <p14:creationId xmlns:p14="http://schemas.microsoft.com/office/powerpoint/2010/main" val="17032917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sz="quarter" idx="13"/>
          </p:nvPr>
        </p:nvSpPr>
        <p:spPr>
          <a:xfrm>
            <a:off x="1088872" y="1219228"/>
            <a:ext cx="10363826" cy="3424107"/>
          </a:xfrm>
        </p:spPr>
        <p:txBody>
          <a:bodyPr>
            <a:noAutofit/>
          </a:bodyPr>
          <a:lstStyle/>
          <a:p>
            <a:pPr marL="0" indent="0" algn="just">
              <a:buNone/>
            </a:pPr>
            <a:r>
              <a:rPr lang="es-CO" sz="3200" cap="none" dirty="0"/>
              <a:t>Este régimen también  se aplica  a  las mercancías transportadas a bordo de un medio de transporte y sometidas al régimen de cabotaje, con destinos diferentes en el territorio aduanero nacional, que haga escala  en un aeropuerto o puerto nacional para la continuación de la operación bajo el régimen de cabotaje, sin descargue de las mercancías en el lugar de la escala</a:t>
            </a:r>
          </a:p>
        </p:txBody>
      </p:sp>
    </p:spTree>
    <p:extLst>
      <p:ext uri="{BB962C8B-B14F-4D97-AF65-F5344CB8AC3E}">
        <p14:creationId xmlns:p14="http://schemas.microsoft.com/office/powerpoint/2010/main" val="1010086861"/>
      </p:ext>
    </p:extLst>
  </p:cSld>
  <p:clrMapOvr>
    <a:masterClrMapping/>
  </p:clrMapOvr>
</p:sld>
</file>

<file path=ppt/theme/theme1.xml><?xml version="1.0" encoding="utf-8"?>
<a:theme xmlns:a="http://schemas.openxmlformats.org/drawingml/2006/main" name="Gota">
  <a:themeElements>
    <a:clrScheme name="Gota">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Got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ot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TM04033925[[fn=Gota]]</Template>
  <TotalTime>49</TotalTime>
  <Words>733</Words>
  <Application>Microsoft Office PowerPoint</Application>
  <PresentationFormat>Panorámica</PresentationFormat>
  <Paragraphs>35</Paragraphs>
  <Slides>11</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11</vt:i4>
      </vt:variant>
    </vt:vector>
  </HeadingPairs>
  <TitlesOfParts>
    <vt:vector size="14" baseType="lpstr">
      <vt:lpstr>Arial</vt:lpstr>
      <vt:lpstr>Tw Cen MT</vt:lpstr>
      <vt:lpstr>Gota</vt:lpstr>
      <vt:lpstr> Título IX - TRÁNSITO Mercancías </vt:lpstr>
      <vt:lpstr>Presentación de PowerPoint</vt:lpstr>
      <vt:lpstr>Presentación de PowerPoint</vt:lpstr>
      <vt:lpstr> Dispositivos electrónicos de seguridad </vt:lpstr>
      <vt:lpstr>Transito aduanero</vt:lpstr>
      <vt:lpstr>Presentación de PowerPoint</vt:lpstr>
      <vt:lpstr>Artículo 405. Tránsito aduanero internacional. </vt:lpstr>
      <vt:lpstr>Cabotaje </vt:lpstr>
      <vt:lpstr>Presentación de PowerPoint</vt:lpstr>
      <vt:lpstr>Transbordo</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Título IX - TRÁNSITO Mercancías</dc:title>
  <dc:creator>ycuellarp@gmail.com</dc:creator>
  <cp:lastModifiedBy>ycuellarp@gmail.com</cp:lastModifiedBy>
  <cp:revision>8</cp:revision>
  <dcterms:created xsi:type="dcterms:W3CDTF">2017-05-20T16:46:17Z</dcterms:created>
  <dcterms:modified xsi:type="dcterms:W3CDTF">2017-05-20T17:35:21Z</dcterms:modified>
</cp:coreProperties>
</file>