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7" r:id="rId3"/>
    <p:sldId id="260" r:id="rId4"/>
    <p:sldId id="261" r:id="rId5"/>
    <p:sldId id="262" r:id="rId6"/>
    <p:sldId id="263" r:id="rId7"/>
    <p:sldId id="265" r:id="rId8"/>
    <p:sldId id="264" r:id="rId9"/>
    <p:sldId id="258" r:id="rId10"/>
    <p:sldId id="259"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DEB1CE7A-AA2E-4FC6-ACC1-A41E71D2D9A4}" type="datetimeFigureOut">
              <a:rPr lang="es-ES" smtClean="0"/>
              <a:t>11/08/2017</a:t>
            </a:fld>
            <a:endParaRPr lang="es-E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s-E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6AE5F93-984D-4416-8BF6-40E49201891C}" type="slidenum">
              <a:rPr lang="es-ES" smtClean="0"/>
              <a:t>‹Nº›</a:t>
            </a:fld>
            <a:endParaRPr lang="es-ES"/>
          </a:p>
        </p:txBody>
      </p:sp>
    </p:spTree>
    <p:extLst>
      <p:ext uri="{BB962C8B-B14F-4D97-AF65-F5344CB8AC3E}">
        <p14:creationId xmlns:p14="http://schemas.microsoft.com/office/powerpoint/2010/main" val="3008751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EB1CE7A-AA2E-4FC6-ACC1-A41E71D2D9A4}" type="datetimeFigureOut">
              <a:rPr lang="es-ES" smtClean="0"/>
              <a:t>11/08/2017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2092730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DEB1CE7A-AA2E-4FC6-ACC1-A41E71D2D9A4}" type="datetimeFigureOut">
              <a:rPr lang="es-ES" smtClean="0"/>
              <a:t>11/08/2017</a:t>
            </a:fld>
            <a:endParaRPr lang="es-ES"/>
          </a:p>
        </p:txBody>
      </p:sp>
      <p:sp>
        <p:nvSpPr>
          <p:cNvPr id="5" name="Footer Placeholder 4"/>
          <p:cNvSpPr>
            <a:spLocks noGrp="1"/>
          </p:cNvSpPr>
          <p:nvPr>
            <p:ph type="ftr" sz="quarter" idx="11"/>
          </p:nvPr>
        </p:nvSpPr>
        <p:spPr>
          <a:xfrm>
            <a:off x="3776135" y="6422854"/>
            <a:ext cx="4279669" cy="365125"/>
          </a:xfrm>
        </p:spPr>
        <p:txBody>
          <a:bodyPr/>
          <a:lstStyle/>
          <a:p>
            <a:endParaRPr lang="es-ES"/>
          </a:p>
        </p:txBody>
      </p:sp>
      <p:sp>
        <p:nvSpPr>
          <p:cNvPr id="6" name="Slide Number Placeholder 5"/>
          <p:cNvSpPr>
            <a:spLocks noGrp="1"/>
          </p:cNvSpPr>
          <p:nvPr>
            <p:ph type="sldNum" sz="quarter" idx="12"/>
          </p:nvPr>
        </p:nvSpPr>
        <p:spPr>
          <a:xfrm>
            <a:off x="8073048" y="6422854"/>
            <a:ext cx="879759" cy="365125"/>
          </a:xfrm>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260047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EB1CE7A-AA2E-4FC6-ACC1-A41E71D2D9A4}" type="datetimeFigureOut">
              <a:rPr lang="es-ES" smtClean="0"/>
              <a:t>11/08/2017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367899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lvl1pPr>
              <a:defRPr>
                <a:solidFill>
                  <a:schemeClr val="tx1"/>
                </a:solidFill>
              </a:defRPr>
            </a:lvl1pPr>
          </a:lstStyle>
          <a:p>
            <a:fld id="{DEB1CE7A-AA2E-4FC6-ACC1-A41E71D2D9A4}" type="datetimeFigureOut">
              <a:rPr lang="es-ES" smtClean="0"/>
              <a:t>11/08/2017</a:t>
            </a:fld>
            <a:endParaRPr lang="es-E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s-E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6AE5F93-984D-4416-8BF6-40E49201891C}" type="slidenum">
              <a:rPr lang="es-ES" smtClean="0"/>
              <a:t>‹Nº›</a:t>
            </a:fld>
            <a:endParaRPr lang="es-ES"/>
          </a:p>
        </p:txBody>
      </p:sp>
    </p:spTree>
    <p:extLst>
      <p:ext uri="{BB962C8B-B14F-4D97-AF65-F5344CB8AC3E}">
        <p14:creationId xmlns:p14="http://schemas.microsoft.com/office/powerpoint/2010/main" val="3648108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EB1CE7A-AA2E-4FC6-ACC1-A41E71D2D9A4}" type="datetimeFigureOut">
              <a:rPr lang="es-ES" smtClean="0"/>
              <a:t>11/08/2017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1596835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EB1CE7A-AA2E-4FC6-ACC1-A41E71D2D9A4}" type="datetimeFigureOut">
              <a:rPr lang="es-ES" smtClean="0"/>
              <a:t>11/08/2017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2522104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EB1CE7A-AA2E-4FC6-ACC1-A41E71D2D9A4}" type="datetimeFigureOut">
              <a:rPr lang="es-ES" smtClean="0"/>
              <a:t>11/08/2017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2338162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1CE7A-AA2E-4FC6-ACC1-A41E71D2D9A4}" type="datetimeFigureOut">
              <a:rPr lang="es-ES" smtClean="0"/>
              <a:t>11/08/2017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63850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EB1CE7A-AA2E-4FC6-ACC1-A41E71D2D9A4}" type="datetimeFigureOut">
              <a:rPr lang="es-ES" smtClean="0"/>
              <a:t>11/08/2017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3290163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EB1CE7A-AA2E-4FC6-ACC1-A41E71D2D9A4}" type="datetimeFigureOut">
              <a:rPr lang="es-ES" smtClean="0"/>
              <a:t>11/08/2017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1332499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DEB1CE7A-AA2E-4FC6-ACC1-A41E71D2D9A4}" type="datetimeFigureOut">
              <a:rPr lang="es-ES" smtClean="0"/>
              <a:t>11/08/2017</a:t>
            </a:fld>
            <a:endParaRPr lang="es-E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s-E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96AE5F93-984D-4416-8BF6-40E49201891C}" type="slidenum">
              <a:rPr lang="es-ES" smtClean="0"/>
              <a:t>‹Nº›</a:t>
            </a:fld>
            <a:endParaRPr lang="es-ES"/>
          </a:p>
        </p:txBody>
      </p:sp>
    </p:spTree>
    <p:extLst>
      <p:ext uri="{BB962C8B-B14F-4D97-AF65-F5344CB8AC3E}">
        <p14:creationId xmlns:p14="http://schemas.microsoft.com/office/powerpoint/2010/main" val="2989349621"/>
      </p:ext>
    </p:extLst>
  </p:cSld>
  <p:clrMap bg1="dk1" tx1="lt1" bg2="dk2" tx2="lt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concepto.de/gestion/#ixzz4YwJfHY4q"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concepto.de/gestion/#ixzz4YwK6to7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concepto.de/gestion/#ixzz4YwJw29y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a:t>Gestión</a:t>
            </a:r>
            <a:endParaRPr lang="es-ES" dirty="0"/>
          </a:p>
        </p:txBody>
      </p:sp>
      <p:sp>
        <p:nvSpPr>
          <p:cNvPr id="3" name="Subtítulo 2"/>
          <p:cNvSpPr>
            <a:spLocks noGrp="1"/>
          </p:cNvSpPr>
          <p:nvPr>
            <p:ph type="subTitle" idx="1"/>
          </p:nvPr>
        </p:nvSpPr>
        <p:spPr/>
        <p:txBody>
          <a:bodyPr/>
          <a:lstStyle/>
          <a:p>
            <a:endParaRPr lang="es-ES" dirty="0"/>
          </a:p>
        </p:txBody>
      </p:sp>
    </p:spTree>
    <p:extLst>
      <p:ext uri="{BB962C8B-B14F-4D97-AF65-F5344CB8AC3E}">
        <p14:creationId xmlns:p14="http://schemas.microsoft.com/office/powerpoint/2010/main" val="2836038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Sistema de Gestión</a:t>
            </a:r>
            <a:endParaRPr lang="es-ES" dirty="0"/>
          </a:p>
        </p:txBody>
      </p:sp>
      <p:sp>
        <p:nvSpPr>
          <p:cNvPr id="3" name="Marcador de contenido 2"/>
          <p:cNvSpPr>
            <a:spLocks noGrp="1"/>
          </p:cNvSpPr>
          <p:nvPr>
            <p:ph idx="1"/>
          </p:nvPr>
        </p:nvSpPr>
        <p:spPr/>
        <p:txBody>
          <a:bodyPr>
            <a:normAutofit/>
          </a:bodyPr>
          <a:lstStyle/>
          <a:p>
            <a:pPr fontAlgn="t"/>
            <a:r>
              <a:rPr lang="es-ES" dirty="0"/>
              <a:t>Un </a:t>
            </a:r>
            <a:r>
              <a:rPr lang="es-ES" b="1" dirty="0">
                <a:solidFill>
                  <a:schemeClr val="accent1">
                    <a:lumMod val="60000"/>
                    <a:lumOff val="40000"/>
                  </a:schemeClr>
                </a:solidFill>
              </a:rPr>
              <a:t>sistema de gestión</a:t>
            </a:r>
            <a:r>
              <a:rPr lang="es-ES" dirty="0"/>
              <a:t> es una </a:t>
            </a:r>
            <a:r>
              <a:rPr lang="es-ES" b="1" dirty="0"/>
              <a:t>estructura </a:t>
            </a:r>
            <a:r>
              <a:rPr lang="es-ES" dirty="0"/>
              <a:t>o</a:t>
            </a:r>
            <a:r>
              <a:rPr lang="es-ES" b="1" dirty="0"/>
              <a:t> modelo de administración </a:t>
            </a:r>
            <a:r>
              <a:rPr lang="es-ES" dirty="0"/>
              <a:t>eficaz y eficiente que busca mejorar el funcionamiento de una organización. Incluye un proceso de ideación, planeación, implementación y control.</a:t>
            </a:r>
          </a:p>
          <a:p>
            <a:pPr fontAlgn="t"/>
            <a:r>
              <a:rPr lang="es-ES" dirty="0"/>
              <a:t>Los sistemas de gestión ofrecen</a:t>
            </a:r>
            <a:r>
              <a:rPr lang="es-ES" b="1" dirty="0"/>
              <a:t> pautas, estrategias y técnicas</a:t>
            </a:r>
            <a:r>
              <a:rPr lang="es-ES" dirty="0"/>
              <a:t> para optimizar los procesos y los recursos de una entidad. Se utilizan generalmente en organizaciones de carácter empresarial y abordan </a:t>
            </a:r>
            <a:r>
              <a:rPr lang="es-ES" dirty="0" err="1"/>
              <a:t>difentes</a:t>
            </a:r>
            <a:r>
              <a:rPr lang="es-ES" dirty="0"/>
              <a:t> ámbitos como la gestión de la calidad y la rentabilidad.</a:t>
            </a:r>
          </a:p>
          <a:p>
            <a:pPr fontAlgn="t"/>
            <a:r>
              <a:rPr lang="es-ES" dirty="0"/>
              <a:t>La implantación de sistemas de gestión permite introducir mecanismos orientados a la </a:t>
            </a:r>
            <a:r>
              <a:rPr lang="es-ES" b="1" dirty="0"/>
              <a:t>renovación </a:t>
            </a:r>
            <a:r>
              <a:rPr lang="es-ES" dirty="0"/>
              <a:t>y </a:t>
            </a:r>
            <a:r>
              <a:rPr lang="es-ES" b="1" dirty="0"/>
              <a:t>adaptación</a:t>
            </a:r>
            <a:r>
              <a:rPr lang="es-ES" dirty="0"/>
              <a:t> a la realidad de una organización y al entorno en que se desarrolla su actividad.</a:t>
            </a:r>
          </a:p>
          <a:p>
            <a:endParaRPr lang="es-ES" dirty="0"/>
          </a:p>
        </p:txBody>
      </p:sp>
    </p:spTree>
    <p:extLst>
      <p:ext uri="{BB962C8B-B14F-4D97-AF65-F5344CB8AC3E}">
        <p14:creationId xmlns:p14="http://schemas.microsoft.com/office/powerpoint/2010/main" val="1021883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pic>
        <p:nvPicPr>
          <p:cNvPr id="4" name="Marcador de contenido 3"/>
          <p:cNvPicPr>
            <a:picLocks noGrp="1" noChangeAspect="1"/>
          </p:cNvPicPr>
          <p:nvPr>
            <p:ph idx="1"/>
          </p:nvPr>
        </p:nvPicPr>
        <p:blipFill>
          <a:blip r:embed="rId2"/>
          <a:stretch>
            <a:fillRect/>
          </a:stretch>
        </p:blipFill>
        <p:spPr>
          <a:xfrm>
            <a:off x="1480572" y="284176"/>
            <a:ext cx="9228773" cy="6477258"/>
          </a:xfrm>
          <a:prstGeom prst="rect">
            <a:avLst/>
          </a:prstGeom>
        </p:spPr>
      </p:pic>
    </p:spTree>
    <p:extLst>
      <p:ext uri="{BB962C8B-B14F-4D97-AF65-F5344CB8AC3E}">
        <p14:creationId xmlns:p14="http://schemas.microsoft.com/office/powerpoint/2010/main" val="2179235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Gestión</a:t>
            </a:r>
            <a:endParaRPr lang="es-ES" dirty="0"/>
          </a:p>
        </p:txBody>
      </p:sp>
      <p:sp>
        <p:nvSpPr>
          <p:cNvPr id="3" name="Marcador de contenido 2"/>
          <p:cNvSpPr>
            <a:spLocks noGrp="1"/>
          </p:cNvSpPr>
          <p:nvPr>
            <p:ph idx="1"/>
          </p:nvPr>
        </p:nvSpPr>
        <p:spPr/>
        <p:txBody>
          <a:bodyPr>
            <a:normAutofit/>
          </a:bodyPr>
          <a:lstStyle/>
          <a:p>
            <a:r>
              <a:rPr lang="es-ES" dirty="0"/>
              <a:t>Gestión es la acción y el efecto de gestionar y administrar. De una forma más específica, una gestión es una diligencia, entendida como un trámite necesario para conseguir algo o resolver un asunto, habitualmente de carácter administrativo o que conlleva documentación.</a:t>
            </a:r>
          </a:p>
          <a:p>
            <a:pPr marL="0" indent="0">
              <a:buNone/>
            </a:pPr>
            <a:endParaRPr lang="es-ES" dirty="0"/>
          </a:p>
          <a:p>
            <a:r>
              <a:rPr lang="es-ES" dirty="0"/>
              <a:t>Gestión es también un conjunto de acciones u operaciones relacionadas con la administración y dirección de una organización.</a:t>
            </a:r>
          </a:p>
          <a:p>
            <a:endParaRPr lang="es-ES" dirty="0"/>
          </a:p>
          <a:p>
            <a:r>
              <a:rPr lang="es-ES" dirty="0"/>
              <a:t>Este concepto se utiliza para hablar de proyectos o en general de cualquier tipo de actividad que requiera procesos de planificación, desarrollo, implementación y control.</a:t>
            </a:r>
          </a:p>
        </p:txBody>
      </p:sp>
    </p:spTree>
    <p:extLst>
      <p:ext uri="{BB962C8B-B14F-4D97-AF65-F5344CB8AC3E}">
        <p14:creationId xmlns:p14="http://schemas.microsoft.com/office/powerpoint/2010/main" val="2304510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Gestionar</a:t>
            </a:r>
            <a:endParaRPr lang="es-ES" dirty="0"/>
          </a:p>
        </p:txBody>
      </p:sp>
      <p:sp>
        <p:nvSpPr>
          <p:cNvPr id="3" name="Marcador de contenido 2"/>
          <p:cNvSpPr>
            <a:spLocks noGrp="1"/>
          </p:cNvSpPr>
          <p:nvPr>
            <p:ph idx="1"/>
          </p:nvPr>
        </p:nvSpPr>
        <p:spPr/>
        <p:txBody>
          <a:bodyPr/>
          <a:lstStyle/>
          <a:p>
            <a:pPr fontAlgn="t"/>
            <a:r>
              <a:rPr lang="es-ES" dirty="0"/>
              <a:t>Gestionar significa </a:t>
            </a:r>
            <a:r>
              <a:rPr lang="es-ES" b="1" dirty="0"/>
              <a:t>llevar adelante una empresa o proyecto, administrar o manejar una compañía, o liderar o conducir una situación específica</a:t>
            </a:r>
            <a:r>
              <a:rPr lang="es-ES" dirty="0"/>
              <a:t>. La palabra, como tal, deriva del sustantivo </a:t>
            </a:r>
            <a:r>
              <a:rPr lang="es-ES" i="1" dirty="0"/>
              <a:t>gestión</a:t>
            </a:r>
            <a:r>
              <a:rPr lang="es-ES" dirty="0"/>
              <a:t>.</a:t>
            </a:r>
          </a:p>
          <a:p>
            <a:pPr fontAlgn="t"/>
            <a:endParaRPr lang="es-ES" dirty="0"/>
          </a:p>
          <a:p>
            <a:pPr fontAlgn="t"/>
            <a:r>
              <a:rPr lang="es-ES" dirty="0"/>
              <a:t>En este sentido, gestionar implica </a:t>
            </a:r>
            <a:r>
              <a:rPr lang="es-ES" b="1" dirty="0"/>
              <a:t>ocuparse de la administración, organización, coordinación y funcionamiento de una empresa o compañía</a:t>
            </a:r>
            <a:r>
              <a:rPr lang="es-ES" dirty="0"/>
              <a:t> y de sus recursos humanos y económicos, con la finalidad de lograr un conjunto de objetivos concretos.</a:t>
            </a:r>
          </a:p>
          <a:p>
            <a:endParaRPr lang="es-ES" dirty="0"/>
          </a:p>
        </p:txBody>
      </p:sp>
    </p:spTree>
    <p:extLst>
      <p:ext uri="{BB962C8B-B14F-4D97-AF65-F5344CB8AC3E}">
        <p14:creationId xmlns:p14="http://schemas.microsoft.com/office/powerpoint/2010/main" val="206252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lnSpcReduction="10000"/>
          </a:bodyPr>
          <a:lstStyle/>
          <a:p>
            <a:pPr fontAlgn="t"/>
            <a:r>
              <a:rPr lang="es-ES" dirty="0"/>
              <a:t>Asimismo, gestionar es</a:t>
            </a:r>
            <a:r>
              <a:rPr lang="es-ES" b="1" dirty="0"/>
              <a:t> liderar o dirigir un proyecto</a:t>
            </a:r>
            <a:r>
              <a:rPr lang="es-ES" dirty="0"/>
              <a:t>, tener la iniciativa y tomar las decisiones necesarias para su desarrollo. Por ejemplo: “El director de la película gestionaba todos los asuntos relacionados con el rodaje”.</a:t>
            </a:r>
          </a:p>
          <a:p>
            <a:pPr marL="0" indent="0" fontAlgn="t">
              <a:buNone/>
            </a:pPr>
            <a:endParaRPr lang="es-ES" dirty="0"/>
          </a:p>
          <a:p>
            <a:pPr fontAlgn="t"/>
            <a:r>
              <a:rPr lang="es-ES" dirty="0"/>
              <a:t>Por otro lado, gestionar también se refiere al </a:t>
            </a:r>
            <a:r>
              <a:rPr lang="es-ES" b="1" dirty="0"/>
              <a:t>manejo o conducción de una situación problemática</a:t>
            </a:r>
            <a:r>
              <a:rPr lang="es-ES" dirty="0"/>
              <a:t>. Por ejemplo: “Juan sabe gestionar la comunicación en tiempos de crisis”.</a:t>
            </a:r>
          </a:p>
          <a:p>
            <a:pPr marL="0" indent="0" fontAlgn="t">
              <a:buNone/>
            </a:pPr>
            <a:endParaRPr lang="es-ES" dirty="0"/>
          </a:p>
          <a:p>
            <a:pPr fontAlgn="t"/>
            <a:r>
              <a:rPr lang="es-ES" dirty="0"/>
              <a:t>En este sentido, podemos gestionar muchas cosas: los recursos económicos, la información que manejamos, la comunicación en un equipo de trabajo, los procesos en una empresa, etc. Gestionar, por lo tanto, es un aspecto fundamental en el ámbito empresarial y de gerencia.</a:t>
            </a:r>
          </a:p>
          <a:p>
            <a:endParaRPr lang="es-ES" dirty="0"/>
          </a:p>
        </p:txBody>
      </p:sp>
    </p:spTree>
    <p:extLst>
      <p:ext uri="{BB962C8B-B14F-4D97-AF65-F5344CB8AC3E}">
        <p14:creationId xmlns:p14="http://schemas.microsoft.com/office/powerpoint/2010/main" val="4137908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pPr fontAlgn="t"/>
            <a:endParaRPr lang="es-ES" b="1" dirty="0"/>
          </a:p>
          <a:p>
            <a:pPr fontAlgn="t"/>
            <a:r>
              <a:rPr lang="es-ES" b="1" dirty="0"/>
              <a:t>Sinónimos de gestionar</a:t>
            </a:r>
            <a:r>
              <a:rPr lang="es-ES" dirty="0"/>
              <a:t> son manejar, conducir, dirigir, coordinar, tramitar o diligenciar.</a:t>
            </a:r>
          </a:p>
          <a:p>
            <a:pPr marL="0" indent="0" fontAlgn="t">
              <a:buNone/>
            </a:pPr>
            <a:endParaRPr lang="es-ES" dirty="0"/>
          </a:p>
          <a:p>
            <a:pPr fontAlgn="t"/>
            <a:r>
              <a:rPr lang="es-ES" b="1" dirty="0"/>
              <a:t>En inglés</a:t>
            </a:r>
            <a:r>
              <a:rPr lang="es-ES" dirty="0"/>
              <a:t>, gestionar puede traducirse como</a:t>
            </a:r>
            <a:r>
              <a:rPr lang="es-ES" i="1" dirty="0"/>
              <a:t> to </a:t>
            </a:r>
            <a:r>
              <a:rPr lang="es-ES" i="1" dirty="0" err="1"/>
              <a:t>manage</a:t>
            </a:r>
            <a:endParaRPr lang="es-ES" dirty="0"/>
          </a:p>
          <a:p>
            <a:endParaRPr lang="es-ES" dirty="0"/>
          </a:p>
        </p:txBody>
      </p:sp>
    </p:spTree>
    <p:extLst>
      <p:ext uri="{BB962C8B-B14F-4D97-AF65-F5344CB8AC3E}">
        <p14:creationId xmlns:p14="http://schemas.microsoft.com/office/powerpoint/2010/main" val="612192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Instrumentos de gestión</a:t>
            </a:r>
            <a:endParaRPr lang="es-ES" dirty="0"/>
          </a:p>
        </p:txBody>
      </p:sp>
      <p:sp>
        <p:nvSpPr>
          <p:cNvPr id="3" name="Marcador de contenido 2"/>
          <p:cNvSpPr>
            <a:spLocks noGrp="1"/>
          </p:cNvSpPr>
          <p:nvPr>
            <p:ph idx="1"/>
          </p:nvPr>
        </p:nvSpPr>
        <p:spPr/>
        <p:txBody>
          <a:bodyPr>
            <a:normAutofit lnSpcReduction="10000"/>
          </a:bodyPr>
          <a:lstStyle/>
          <a:p>
            <a:r>
              <a:rPr lang="es-ES" dirty="0"/>
              <a:t>La gestión se sirve de </a:t>
            </a:r>
            <a:r>
              <a:rPr lang="es-ES" b="1" dirty="0">
                <a:solidFill>
                  <a:schemeClr val="accent1">
                    <a:lumMod val="60000"/>
                    <a:lumOff val="40000"/>
                  </a:schemeClr>
                </a:solidFill>
              </a:rPr>
              <a:t>diversos instrumentos</a:t>
            </a:r>
            <a:r>
              <a:rPr lang="es-ES" dirty="0">
                <a:solidFill>
                  <a:schemeClr val="accent1">
                    <a:lumMod val="60000"/>
                    <a:lumOff val="40000"/>
                  </a:schemeClr>
                </a:solidFill>
              </a:rPr>
              <a:t> </a:t>
            </a:r>
            <a:r>
              <a:rPr lang="es-ES" dirty="0"/>
              <a:t>para poder funcionar:</a:t>
            </a:r>
          </a:p>
          <a:p>
            <a:r>
              <a:rPr lang="es-ES" dirty="0"/>
              <a:t>los primeros hacen referencia al control y mejoramiento de los procesos</a:t>
            </a:r>
          </a:p>
          <a:p>
            <a:r>
              <a:rPr lang="es-ES" dirty="0"/>
              <a:t>en segundo lugar se encuentran los archivos, estos se encargaran de conservar datos </a:t>
            </a:r>
          </a:p>
          <a:p>
            <a:r>
              <a:rPr lang="es-ES" dirty="0"/>
              <a:t>y por último los instrumentos para afianzar datos y poder tomar decisiones acertadas. </a:t>
            </a:r>
          </a:p>
          <a:p>
            <a:pPr marL="0" indent="0">
              <a:buNone/>
            </a:pPr>
            <a:r>
              <a:rPr lang="es-ES" dirty="0"/>
              <a:t> De todos modos es importante saber que estas herramientas varían a lo largo de los años, es decir que no son estáticas, sobre todo aquellas que refieren al mundo de la informática. Es por ello que los gestores deben cambiar los instrumentos que utilizan a menudo.</a:t>
            </a:r>
            <a:br>
              <a:rPr lang="es-ES" dirty="0"/>
            </a:br>
            <a:br>
              <a:rPr lang="es-ES" dirty="0"/>
            </a:br>
            <a:r>
              <a:rPr lang="es-ES" dirty="0"/>
              <a:t>Fuente: </a:t>
            </a:r>
            <a:r>
              <a:rPr lang="es-ES" dirty="0">
                <a:hlinkClick r:id="rId2"/>
              </a:rPr>
              <a:t>http://concepto.de/gestion/#ixzz4YwJfHY4q</a:t>
            </a:r>
            <a:endParaRPr lang="es-ES" dirty="0"/>
          </a:p>
        </p:txBody>
      </p:sp>
    </p:spTree>
    <p:extLst>
      <p:ext uri="{BB962C8B-B14F-4D97-AF65-F5344CB8AC3E}">
        <p14:creationId xmlns:p14="http://schemas.microsoft.com/office/powerpoint/2010/main" val="3297892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Quienes son los gestores</a:t>
            </a:r>
            <a:endParaRPr lang="es-ES"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dirty="0"/>
              <a:t>Las personas que toman el compromiso de organizar y dirigir las instituciones suelen ser llamadas </a:t>
            </a:r>
            <a:r>
              <a:rPr lang="es-ES" b="1" dirty="0">
                <a:solidFill>
                  <a:schemeClr val="accent1">
                    <a:lumMod val="60000"/>
                    <a:lumOff val="40000"/>
                  </a:schemeClr>
                </a:solidFill>
              </a:rPr>
              <a:t>gestores</a:t>
            </a:r>
            <a:r>
              <a:rPr lang="es-ES" dirty="0"/>
              <a:t>. Los mismos son responsables de la rentabilidad y éxito de los organismos para los que trabajan.  Muchas de las personas que alcanzan  estos puestos lo hacen a través de la carrera que han hecho a lo largo de su vida, ocupando en diversos lugares en la institución para las que trabajan.</a:t>
            </a:r>
          </a:p>
          <a:p>
            <a:pPr marL="0" indent="0" algn="just">
              <a:buNone/>
            </a:pPr>
            <a:r>
              <a:rPr lang="es-ES" dirty="0"/>
              <a:t> Se considera que los buenos gestores poseen ciertas características es común. Algunas de ellas son el reconocimiento al buen desempeño de sus pares o subordinados y a su vez las buenas críticas que son capaces de realizar. Son idóneos para apoyar y ayudar al resto del personal cuando sea requerido, capacitándolos y orientándolos de manera clara, con objetivos precisos. Suelen ser personas que generan la comunicación sincera y que estimulan confianza entre los individuos con los que trabaja. </a:t>
            </a:r>
          </a:p>
          <a:p>
            <a:pPr marL="0" indent="0" algn="just">
              <a:buNone/>
            </a:pPr>
            <a:r>
              <a:rPr lang="es-ES" dirty="0"/>
              <a:t>Los buenos gestores suelen elegir de manera personal aquello con los que trabajará de cerca. Asimismo intenta ganar el respeto del personal con el que trabaja.</a:t>
            </a:r>
            <a:br>
              <a:rPr lang="es-ES" dirty="0"/>
            </a:br>
            <a:br>
              <a:rPr lang="es-ES" dirty="0"/>
            </a:br>
            <a:r>
              <a:rPr lang="es-ES" dirty="0"/>
              <a:t>Fuente: </a:t>
            </a:r>
            <a:r>
              <a:rPr lang="es-ES" dirty="0">
                <a:hlinkClick r:id="rId2"/>
              </a:rPr>
              <a:t>http://concepto.de/gestion/#ixzz4YwK6to7P</a:t>
            </a:r>
            <a:endParaRPr lang="es-ES" dirty="0"/>
          </a:p>
        </p:txBody>
      </p:sp>
    </p:spTree>
    <p:extLst>
      <p:ext uri="{BB962C8B-B14F-4D97-AF65-F5344CB8AC3E}">
        <p14:creationId xmlns:p14="http://schemas.microsoft.com/office/powerpoint/2010/main" val="3355443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La gestión como proceso</a:t>
            </a:r>
            <a:r>
              <a:rPr lang="es-CO" b="1" dirty="0"/>
              <a:t>: Las etapas</a:t>
            </a:r>
            <a:endParaRPr lang="es-ES" b="1" dirty="0"/>
          </a:p>
        </p:txBody>
      </p:sp>
      <p:sp>
        <p:nvSpPr>
          <p:cNvPr id="3" name="Marcador de contenido 2"/>
          <p:cNvSpPr>
            <a:spLocks noGrp="1"/>
          </p:cNvSpPr>
          <p:nvPr>
            <p:ph idx="1"/>
          </p:nvPr>
        </p:nvSpPr>
        <p:spPr/>
        <p:txBody>
          <a:bodyPr>
            <a:normAutofit fontScale="85000" lnSpcReduction="20000"/>
          </a:bodyPr>
          <a:lstStyle/>
          <a:p>
            <a:pPr marL="0" indent="0">
              <a:buNone/>
            </a:pPr>
            <a:r>
              <a:rPr lang="es-ES" dirty="0"/>
              <a:t>Hay quienes consideran que la gestión es un</a:t>
            </a:r>
            <a:r>
              <a:rPr lang="es-ES" dirty="0">
                <a:solidFill>
                  <a:schemeClr val="accent1">
                    <a:lumMod val="60000"/>
                    <a:lumOff val="40000"/>
                  </a:schemeClr>
                </a:solidFill>
              </a:rPr>
              <a:t> </a:t>
            </a:r>
            <a:r>
              <a:rPr lang="es-ES" b="1" dirty="0">
                <a:solidFill>
                  <a:schemeClr val="accent1">
                    <a:lumMod val="60000"/>
                    <a:lumOff val="40000"/>
                  </a:schemeClr>
                </a:solidFill>
              </a:rPr>
              <a:t>proceso</a:t>
            </a:r>
            <a:r>
              <a:rPr lang="es-ES" dirty="0"/>
              <a:t> en el cual pueden ser reconocidos ciertas etapas. </a:t>
            </a:r>
          </a:p>
          <a:p>
            <a:pPr marL="457200" indent="-457200">
              <a:buAutoNum type="arabicPeriod"/>
            </a:pPr>
            <a:r>
              <a:rPr lang="es-ES" dirty="0"/>
              <a:t>La </a:t>
            </a:r>
            <a:r>
              <a:rPr lang="es-ES" b="1" dirty="0">
                <a:solidFill>
                  <a:schemeClr val="accent1">
                    <a:lumMod val="60000"/>
                    <a:lumOff val="40000"/>
                  </a:schemeClr>
                </a:solidFill>
              </a:rPr>
              <a:t>planificación</a:t>
            </a:r>
            <a:r>
              <a:rPr lang="es-ES" dirty="0"/>
              <a:t>, es en esta etapa donde se fijarán los objetivos a corto y largo plazo y el modo en que serán alcanzados. Es a partir de esta organización donde se determinaran el resto de las etapas.  </a:t>
            </a:r>
          </a:p>
          <a:p>
            <a:pPr marL="457200" indent="-457200">
              <a:buAutoNum type="arabicPeriod"/>
            </a:pPr>
            <a:r>
              <a:rPr lang="es-ES" dirty="0"/>
              <a:t>La </a:t>
            </a:r>
            <a:r>
              <a:rPr lang="es-ES" b="1" dirty="0">
                <a:solidFill>
                  <a:schemeClr val="accent1">
                    <a:lumMod val="60000"/>
                    <a:lumOff val="40000"/>
                  </a:schemeClr>
                </a:solidFill>
              </a:rPr>
              <a:t>organización</a:t>
            </a:r>
            <a:r>
              <a:rPr lang="es-ES" dirty="0"/>
              <a:t>, en este momento los gestores determinan detalladamente el procedimiento para alcanzar los objetivos formulados anteriormente. Para ello son creadas la disposición de las relaciones de trabajo y quien las liderará. Dicho de otra manera, se crea la estructura que organizará a la institución. </a:t>
            </a:r>
          </a:p>
          <a:p>
            <a:pPr marL="457200" indent="-457200">
              <a:buAutoNum type="arabicPeriod"/>
            </a:pPr>
            <a:r>
              <a:rPr lang="es-ES" b="1" dirty="0">
                <a:solidFill>
                  <a:schemeClr val="accent1">
                    <a:lumMod val="60000"/>
                    <a:lumOff val="40000"/>
                  </a:schemeClr>
                </a:solidFill>
              </a:rPr>
              <a:t>Liderar</a:t>
            </a:r>
            <a:r>
              <a:rPr lang="es-ES" dirty="0">
                <a:solidFill>
                  <a:schemeClr val="accent1">
                    <a:lumMod val="60000"/>
                    <a:lumOff val="40000"/>
                  </a:schemeClr>
                </a:solidFill>
              </a:rPr>
              <a:t>,</a:t>
            </a:r>
            <a:r>
              <a:rPr lang="es-ES" dirty="0"/>
              <a:t> en este caso se intenta que el personal posea una dirección y motivación, de tal manera que resulte posible alcanzar los objetivos.</a:t>
            </a:r>
          </a:p>
          <a:p>
            <a:pPr marL="457200" indent="-457200">
              <a:buAutoNum type="arabicPeriod"/>
            </a:pPr>
            <a:r>
              <a:rPr lang="es-ES" dirty="0"/>
              <a:t>El </a:t>
            </a:r>
            <a:r>
              <a:rPr lang="es-ES" b="1" dirty="0">
                <a:solidFill>
                  <a:schemeClr val="accent1">
                    <a:lumMod val="60000"/>
                    <a:lumOff val="40000"/>
                  </a:schemeClr>
                </a:solidFill>
              </a:rPr>
              <a:t>control</a:t>
            </a:r>
            <a:r>
              <a:rPr lang="es-ES" dirty="0"/>
              <a:t>, en este caso el o los gestores examinan si la planificación es respetada y los objetivos son cumplidos. Para ello deben ser capaces de realizar ciertas correcciones y direcciones si las normas no son acatadas.</a:t>
            </a:r>
            <a:br>
              <a:rPr lang="es-ES" dirty="0"/>
            </a:br>
            <a:br>
              <a:rPr lang="es-ES" dirty="0"/>
            </a:br>
            <a:r>
              <a:rPr lang="es-ES" dirty="0"/>
              <a:t>Fuente: </a:t>
            </a:r>
            <a:r>
              <a:rPr lang="es-ES" dirty="0">
                <a:hlinkClick r:id="rId2"/>
              </a:rPr>
              <a:t>http://concepto.de/gestion/#ixzz4YwJw29yl</a:t>
            </a:r>
            <a:endParaRPr lang="es-ES" dirty="0"/>
          </a:p>
        </p:txBody>
      </p:sp>
    </p:spTree>
    <p:extLst>
      <p:ext uri="{BB962C8B-B14F-4D97-AF65-F5344CB8AC3E}">
        <p14:creationId xmlns:p14="http://schemas.microsoft.com/office/powerpoint/2010/main" val="3668193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Gestión empresarial</a:t>
            </a:r>
            <a:endParaRPr lang="es-ES" dirty="0"/>
          </a:p>
        </p:txBody>
      </p:sp>
      <p:sp>
        <p:nvSpPr>
          <p:cNvPr id="3" name="Marcador de contenido 2"/>
          <p:cNvSpPr>
            <a:spLocks noGrp="1"/>
          </p:cNvSpPr>
          <p:nvPr>
            <p:ph idx="1"/>
          </p:nvPr>
        </p:nvSpPr>
        <p:spPr/>
        <p:txBody>
          <a:bodyPr/>
          <a:lstStyle/>
          <a:p>
            <a:pPr marL="0" indent="0" fontAlgn="t">
              <a:buNone/>
            </a:pPr>
            <a:endParaRPr lang="es-ES" dirty="0"/>
          </a:p>
          <a:p>
            <a:pPr marL="0" indent="0" fontAlgn="t">
              <a:buNone/>
            </a:pPr>
            <a:r>
              <a:rPr lang="es-ES" dirty="0"/>
              <a:t>La </a:t>
            </a:r>
            <a:r>
              <a:rPr lang="es-ES" b="1" dirty="0"/>
              <a:t>gestión empresarial </a:t>
            </a:r>
            <a:r>
              <a:rPr lang="es-ES" dirty="0"/>
              <a:t>es un tipo de </a:t>
            </a:r>
            <a:r>
              <a:rPr lang="es-ES" b="1" dirty="0"/>
              <a:t>actividad empresarial</a:t>
            </a:r>
            <a:r>
              <a:rPr lang="es-ES" dirty="0"/>
              <a:t> cuyo </a:t>
            </a:r>
            <a:r>
              <a:rPr lang="es-ES" dirty="0">
                <a:solidFill>
                  <a:schemeClr val="accent1">
                    <a:lumMod val="60000"/>
                    <a:lumOff val="40000"/>
                  </a:schemeClr>
                </a:solidFill>
              </a:rPr>
              <a:t>objetivo</a:t>
            </a:r>
            <a:r>
              <a:rPr lang="es-ES" dirty="0"/>
              <a:t> es la</a:t>
            </a:r>
            <a:r>
              <a:rPr lang="es-ES" u="sng" dirty="0"/>
              <a:t> </a:t>
            </a:r>
            <a:r>
              <a:rPr lang="es-ES" b="1" u="sng" dirty="0"/>
              <a:t>mejora de la productividad </a:t>
            </a:r>
            <a:r>
              <a:rPr lang="es-ES" u="sng" dirty="0"/>
              <a:t>y la</a:t>
            </a:r>
            <a:r>
              <a:rPr lang="es-ES" b="1" u="sng" dirty="0"/>
              <a:t> </a:t>
            </a:r>
            <a:r>
              <a:rPr lang="es-ES" b="1" u="sng" dirty="0" err="1"/>
              <a:t>competividad</a:t>
            </a:r>
            <a:r>
              <a:rPr lang="es-ES" u="sng" dirty="0"/>
              <a:t> de una empresa</a:t>
            </a:r>
            <a:r>
              <a:rPr lang="es-ES" dirty="0"/>
              <a:t>.</a:t>
            </a:r>
          </a:p>
          <a:p>
            <a:pPr marL="0" indent="0" fontAlgn="t">
              <a:buNone/>
            </a:pPr>
            <a:endParaRPr lang="es-ES" dirty="0"/>
          </a:p>
          <a:p>
            <a:pPr marL="0" indent="0" fontAlgn="t">
              <a:buNone/>
            </a:pPr>
            <a:r>
              <a:rPr lang="es-ES" dirty="0"/>
              <a:t>La gestión empresarial implica el </a:t>
            </a:r>
            <a:r>
              <a:rPr lang="es-ES" b="1" dirty="0">
                <a:solidFill>
                  <a:schemeClr val="accent1">
                    <a:lumMod val="60000"/>
                    <a:lumOff val="40000"/>
                  </a:schemeClr>
                </a:solidFill>
              </a:rPr>
              <a:t>diseño, implementación y control de medidas </a:t>
            </a:r>
            <a:r>
              <a:rPr lang="es-ES" dirty="0">
                <a:solidFill>
                  <a:schemeClr val="accent1">
                    <a:lumMod val="60000"/>
                    <a:lumOff val="40000"/>
                  </a:schemeClr>
                </a:solidFill>
              </a:rPr>
              <a:t>y</a:t>
            </a:r>
            <a:r>
              <a:rPr lang="es-ES" b="1" dirty="0">
                <a:solidFill>
                  <a:schemeClr val="accent1">
                    <a:lumMod val="60000"/>
                    <a:lumOff val="40000"/>
                  </a:schemeClr>
                </a:solidFill>
              </a:rPr>
              <a:t> estrategias</a:t>
            </a:r>
            <a:r>
              <a:rPr lang="es-ES" dirty="0"/>
              <a:t> relacionadas con procesos de administración y producción.</a:t>
            </a:r>
          </a:p>
          <a:p>
            <a:pPr marL="0" indent="0" fontAlgn="t">
              <a:buNone/>
            </a:pPr>
            <a:endParaRPr lang="es-ES" dirty="0"/>
          </a:p>
          <a:p>
            <a:pPr marL="0" indent="0" fontAlgn="t">
              <a:buNone/>
            </a:pPr>
            <a:r>
              <a:rPr lang="es-ES" dirty="0"/>
              <a:t>En el ámbito de la empresa, los agentes encargados de la gestión a nivel general suele ser el personal de la </a:t>
            </a:r>
            <a:r>
              <a:rPr lang="es-ES" b="1" dirty="0"/>
              <a:t>dirección, gerencia o administración</a:t>
            </a:r>
            <a:r>
              <a:rPr lang="es-ES" dirty="0"/>
              <a:t>. También existen otro tipo de agentes como</a:t>
            </a:r>
            <a:r>
              <a:rPr lang="es-ES" b="1" dirty="0"/>
              <a:t> consultores</a:t>
            </a:r>
            <a:r>
              <a:rPr lang="es-ES" dirty="0"/>
              <a:t> externos.</a:t>
            </a:r>
          </a:p>
          <a:p>
            <a:endParaRPr lang="es-ES" dirty="0"/>
          </a:p>
        </p:txBody>
      </p:sp>
    </p:spTree>
    <p:extLst>
      <p:ext uri="{BB962C8B-B14F-4D97-AF65-F5344CB8AC3E}">
        <p14:creationId xmlns:p14="http://schemas.microsoft.com/office/powerpoint/2010/main" val="35918266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 bandas">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Con banda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 banda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emplate>TM03090430[[fn=Con bandas]]</Template>
  <TotalTime>190</TotalTime>
  <Words>154</Words>
  <Application>Microsoft Office PowerPoint</Application>
  <PresentationFormat>Panorámica</PresentationFormat>
  <Paragraphs>47</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Corbel</vt:lpstr>
      <vt:lpstr>Wingdings</vt:lpstr>
      <vt:lpstr>Con bandas</vt:lpstr>
      <vt:lpstr>Gestión</vt:lpstr>
      <vt:lpstr>Gestión</vt:lpstr>
      <vt:lpstr>Gestionar</vt:lpstr>
      <vt:lpstr>Presentación de PowerPoint</vt:lpstr>
      <vt:lpstr>Presentación de PowerPoint</vt:lpstr>
      <vt:lpstr>Instrumentos de gestión</vt:lpstr>
      <vt:lpstr>Quienes son los gestores</vt:lpstr>
      <vt:lpstr>La gestión como proceso: Las etapas</vt:lpstr>
      <vt:lpstr>Gestión empresarial</vt:lpstr>
      <vt:lpstr>Sistema de Gestión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Lorena Mora Urbina</dc:creator>
  <cp:lastModifiedBy>ycuellarp@gmail.com</cp:lastModifiedBy>
  <cp:revision>8</cp:revision>
  <dcterms:created xsi:type="dcterms:W3CDTF">2017-02-17T11:06:38Z</dcterms:created>
  <dcterms:modified xsi:type="dcterms:W3CDTF">2017-08-11T14:49:09Z</dcterms:modified>
</cp:coreProperties>
</file>