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9" r:id="rId10"/>
    <p:sldId id="268" r:id="rId11"/>
    <p:sldId id="270" r:id="rId12"/>
    <p:sldId id="274" r:id="rId13"/>
    <p:sldId id="264" r:id="rId14"/>
    <p:sldId id="267" r:id="rId15"/>
    <p:sldId id="271" r:id="rId16"/>
    <p:sldId id="272" r:id="rId17"/>
    <p:sldId id="273" r:id="rId18"/>
    <p:sldId id="265" r:id="rId19"/>
    <p:sldId id="26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2" d="100"/>
          <a:sy n="72"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88370B-5B2E-4240-921C-5DABDBA92ACF}" type="doc">
      <dgm:prSet loTypeId="urn:microsoft.com/office/officeart/2005/8/layout/default" loCatId="list" qsTypeId="urn:microsoft.com/office/officeart/2005/8/quickstyle/simple3" qsCatId="simple" csTypeId="urn:microsoft.com/office/officeart/2005/8/colors/colorful1" csCatId="colorful" phldr="1"/>
      <dgm:spPr/>
      <dgm:t>
        <a:bodyPr/>
        <a:lstStyle/>
        <a:p>
          <a:endParaRPr lang="es-ES"/>
        </a:p>
      </dgm:t>
    </dgm:pt>
    <dgm:pt modelId="{FA569A29-00EE-41CB-9686-4374E3518EFD}">
      <dgm:prSet phldrT="[Texto]"/>
      <dgm:spPr/>
      <dgm:t>
        <a:bodyPr/>
        <a:lstStyle/>
        <a:p>
          <a:r>
            <a:rPr lang="es-CO" dirty="0"/>
            <a:t>son un conjunto de normas y estándares internacionales</a:t>
          </a:r>
          <a:endParaRPr lang="es-ES" dirty="0"/>
        </a:p>
      </dgm:t>
    </dgm:pt>
    <dgm:pt modelId="{5119CE34-7C88-4604-BEBF-A77E08879F35}" type="parTrans" cxnId="{E68111AC-B3E3-4E53-A074-C036E9B332AE}">
      <dgm:prSet/>
      <dgm:spPr/>
      <dgm:t>
        <a:bodyPr/>
        <a:lstStyle/>
        <a:p>
          <a:endParaRPr lang="es-ES"/>
        </a:p>
      </dgm:t>
    </dgm:pt>
    <dgm:pt modelId="{B7572F1C-283C-4F53-B427-21A87BF08DC8}" type="sibTrans" cxnId="{E68111AC-B3E3-4E53-A074-C036E9B332AE}">
      <dgm:prSet/>
      <dgm:spPr/>
      <dgm:t>
        <a:bodyPr/>
        <a:lstStyle/>
        <a:p>
          <a:endParaRPr lang="es-ES"/>
        </a:p>
      </dgm:t>
    </dgm:pt>
    <dgm:pt modelId="{40BC9AAD-283F-4E2E-89F7-FC5EBE2A4979}">
      <dgm:prSet phldrT="[Texto]"/>
      <dgm:spPr/>
      <dgm:t>
        <a:bodyPr/>
        <a:lstStyle/>
        <a:p>
          <a:r>
            <a:rPr lang="es-CO" dirty="0"/>
            <a:t>se interrelacionan entre si para hacer cumplir los requisitos de calidad </a:t>
          </a:r>
          <a:endParaRPr lang="es-ES" dirty="0"/>
        </a:p>
      </dgm:t>
    </dgm:pt>
    <dgm:pt modelId="{9A1A3E49-5161-45A2-878C-8421AD065751}" type="parTrans" cxnId="{A34C14A6-31BA-4D2E-AF69-7BD3C245F595}">
      <dgm:prSet/>
      <dgm:spPr/>
      <dgm:t>
        <a:bodyPr/>
        <a:lstStyle/>
        <a:p>
          <a:endParaRPr lang="es-ES"/>
        </a:p>
      </dgm:t>
    </dgm:pt>
    <dgm:pt modelId="{07575021-24FC-4BC9-87D2-26BA35F05AA3}" type="sibTrans" cxnId="{A34C14A6-31BA-4D2E-AF69-7BD3C245F595}">
      <dgm:prSet/>
      <dgm:spPr/>
      <dgm:t>
        <a:bodyPr/>
        <a:lstStyle/>
        <a:p>
          <a:endParaRPr lang="es-ES"/>
        </a:p>
      </dgm:t>
    </dgm:pt>
    <dgm:pt modelId="{D2886DC6-E585-498C-95C9-C3C1D61BBAD7}">
      <dgm:prSet phldrT="[Texto]"/>
      <dgm:spPr/>
      <dgm:t>
        <a:bodyPr/>
        <a:lstStyle/>
        <a:p>
          <a:r>
            <a:rPr lang="es-CO" dirty="0"/>
            <a:t>que una empresa requiere para satisfacer los requerimientos acordados con sus clientes </a:t>
          </a:r>
          <a:endParaRPr lang="es-ES" dirty="0"/>
        </a:p>
      </dgm:t>
    </dgm:pt>
    <dgm:pt modelId="{C98BF768-60A6-4E51-9886-4A03F3B45D4D}" type="parTrans" cxnId="{9630A2DC-80D3-4FA2-9A4E-E95D40D9032F}">
      <dgm:prSet/>
      <dgm:spPr/>
      <dgm:t>
        <a:bodyPr/>
        <a:lstStyle/>
        <a:p>
          <a:endParaRPr lang="es-ES"/>
        </a:p>
      </dgm:t>
    </dgm:pt>
    <dgm:pt modelId="{5CA82D25-5E26-4BCE-B618-A61FD330FF38}" type="sibTrans" cxnId="{9630A2DC-80D3-4FA2-9A4E-E95D40D9032F}">
      <dgm:prSet/>
      <dgm:spPr/>
      <dgm:t>
        <a:bodyPr/>
        <a:lstStyle/>
        <a:p>
          <a:endParaRPr lang="es-ES"/>
        </a:p>
      </dgm:t>
    </dgm:pt>
    <dgm:pt modelId="{92D736D7-78F0-4DE5-A407-E69203F80618}">
      <dgm:prSet phldrT="[Texto]"/>
      <dgm:spPr/>
      <dgm:t>
        <a:bodyPr/>
        <a:lstStyle/>
        <a:p>
          <a:r>
            <a:rPr lang="es-CO" dirty="0"/>
            <a:t>A través de una mejora continua, de una manera ordenada y sistemática</a:t>
          </a:r>
          <a:endParaRPr lang="es-ES" dirty="0"/>
        </a:p>
      </dgm:t>
    </dgm:pt>
    <dgm:pt modelId="{0278F2B6-9BA0-431D-BA21-F66C4D56DF1B}" type="parTrans" cxnId="{6F438D36-EFFC-4F3A-8D93-AD69173F5B47}">
      <dgm:prSet/>
      <dgm:spPr/>
      <dgm:t>
        <a:bodyPr/>
        <a:lstStyle/>
        <a:p>
          <a:endParaRPr lang="es-ES"/>
        </a:p>
      </dgm:t>
    </dgm:pt>
    <dgm:pt modelId="{36EBBA82-2300-4310-A4D3-12CF62B7B38C}" type="sibTrans" cxnId="{6F438D36-EFFC-4F3A-8D93-AD69173F5B47}">
      <dgm:prSet/>
      <dgm:spPr/>
      <dgm:t>
        <a:bodyPr/>
        <a:lstStyle/>
        <a:p>
          <a:endParaRPr lang="es-ES"/>
        </a:p>
      </dgm:t>
    </dgm:pt>
    <dgm:pt modelId="{52372AE5-3D2E-46DA-BA26-39EAECDB0678}">
      <dgm:prSet phldrT="[Texto]"/>
      <dgm:spPr/>
      <dgm:t>
        <a:bodyPr/>
        <a:lstStyle/>
        <a:p>
          <a:r>
            <a:rPr lang="es-CO" dirty="0"/>
            <a:t>Los </a:t>
          </a:r>
          <a:r>
            <a:rPr lang="es-CO" b="1" dirty="0"/>
            <a:t>Sistemas de Gestión de la Calidad</a:t>
          </a:r>
          <a:endParaRPr lang="es-ES" dirty="0"/>
        </a:p>
      </dgm:t>
    </dgm:pt>
    <dgm:pt modelId="{E89E0464-4ADE-4891-81B5-E8C9637B36F0}" type="parTrans" cxnId="{8042B4A2-4C6E-496F-BA39-546E9165FB7A}">
      <dgm:prSet/>
      <dgm:spPr/>
      <dgm:t>
        <a:bodyPr/>
        <a:lstStyle/>
        <a:p>
          <a:endParaRPr lang="es-ES"/>
        </a:p>
      </dgm:t>
    </dgm:pt>
    <dgm:pt modelId="{F8B2B940-43C9-4898-92C2-499F6D4BEC2D}" type="sibTrans" cxnId="{8042B4A2-4C6E-496F-BA39-546E9165FB7A}">
      <dgm:prSet/>
      <dgm:spPr/>
      <dgm:t>
        <a:bodyPr/>
        <a:lstStyle/>
        <a:p>
          <a:endParaRPr lang="es-ES"/>
        </a:p>
      </dgm:t>
    </dgm:pt>
    <dgm:pt modelId="{C56532DD-F723-4189-9C1C-4AEB26F4A94C}" type="pres">
      <dgm:prSet presAssocID="{B988370B-5B2E-4240-921C-5DABDBA92ACF}" presName="diagram" presStyleCnt="0">
        <dgm:presLayoutVars>
          <dgm:dir/>
          <dgm:resizeHandles val="exact"/>
        </dgm:presLayoutVars>
      </dgm:prSet>
      <dgm:spPr/>
    </dgm:pt>
    <dgm:pt modelId="{7A38FE1D-5F63-41C9-BB2E-CBDFADFE7CA2}" type="pres">
      <dgm:prSet presAssocID="{FA569A29-00EE-41CB-9686-4374E3518EFD}" presName="node" presStyleLbl="node1" presStyleIdx="0" presStyleCnt="5" custScaleX="73219" custScaleY="61572" custLinFactNeighborX="-18470" custLinFactNeighborY="26398">
        <dgm:presLayoutVars>
          <dgm:bulletEnabled val="1"/>
        </dgm:presLayoutVars>
      </dgm:prSet>
      <dgm:spPr/>
    </dgm:pt>
    <dgm:pt modelId="{B521C9EF-4CCB-4CDA-AB49-1A065DE75931}" type="pres">
      <dgm:prSet presAssocID="{B7572F1C-283C-4F53-B427-21A87BF08DC8}" presName="sibTrans" presStyleCnt="0"/>
      <dgm:spPr/>
    </dgm:pt>
    <dgm:pt modelId="{662130C9-75D7-43BB-912F-5D66BB89F90D}" type="pres">
      <dgm:prSet presAssocID="{40BC9AAD-283F-4E2E-89F7-FC5EBE2A4979}" presName="node" presStyleLbl="node1" presStyleIdx="1" presStyleCnt="5" custScaleX="67500" custScaleY="54869" custLinFactNeighborX="20174" custLinFactNeighborY="26532">
        <dgm:presLayoutVars>
          <dgm:bulletEnabled val="1"/>
        </dgm:presLayoutVars>
      </dgm:prSet>
      <dgm:spPr/>
    </dgm:pt>
    <dgm:pt modelId="{A999122D-7614-451B-8305-0A5267AC004D}" type="pres">
      <dgm:prSet presAssocID="{07575021-24FC-4BC9-87D2-26BA35F05AA3}" presName="sibTrans" presStyleCnt="0"/>
      <dgm:spPr/>
    </dgm:pt>
    <dgm:pt modelId="{60D58F20-8017-4C3D-AAD5-4C1F13A6B1D8}" type="pres">
      <dgm:prSet presAssocID="{D2886DC6-E585-498C-95C9-C3C1D61BBAD7}" presName="node" presStyleLbl="node1" presStyleIdx="2" presStyleCnt="5" custScaleX="74270" custScaleY="54750" custLinFactNeighborX="17830" custLinFactNeighborY="13120">
        <dgm:presLayoutVars>
          <dgm:bulletEnabled val="1"/>
        </dgm:presLayoutVars>
      </dgm:prSet>
      <dgm:spPr/>
    </dgm:pt>
    <dgm:pt modelId="{D3E19879-0D9B-41FE-965A-C752AA8B9F14}" type="pres">
      <dgm:prSet presAssocID="{5CA82D25-5E26-4BCE-B618-A61FD330FF38}" presName="sibTrans" presStyleCnt="0"/>
      <dgm:spPr/>
    </dgm:pt>
    <dgm:pt modelId="{B87F08E4-1AC6-43A0-8167-54B4F6140437}" type="pres">
      <dgm:prSet presAssocID="{92D736D7-78F0-4DE5-A407-E69203F80618}" presName="node" presStyleLbl="node1" presStyleIdx="3" presStyleCnt="5" custScaleX="67643" custScaleY="63515" custLinFactNeighborX="55177" custLinFactNeighborY="11669">
        <dgm:presLayoutVars>
          <dgm:bulletEnabled val="1"/>
        </dgm:presLayoutVars>
      </dgm:prSet>
      <dgm:spPr/>
    </dgm:pt>
    <dgm:pt modelId="{DBA4E812-ED1D-4DFA-8EA2-F07D153FA379}" type="pres">
      <dgm:prSet presAssocID="{36EBBA82-2300-4310-A4D3-12CF62B7B38C}" presName="sibTrans" presStyleCnt="0"/>
      <dgm:spPr/>
    </dgm:pt>
    <dgm:pt modelId="{2F21D6DA-957A-48B2-A2CC-E6E9128B0C6D}" type="pres">
      <dgm:prSet presAssocID="{52372AE5-3D2E-46DA-BA26-39EAECDB0678}" presName="node" presStyleLbl="node1" presStyleIdx="4" presStyleCnt="5" custScaleX="60062" custScaleY="56644" custLinFactY="-4153" custLinFactNeighborX="-75203" custLinFactNeighborY="-100000">
        <dgm:presLayoutVars>
          <dgm:bulletEnabled val="1"/>
        </dgm:presLayoutVars>
      </dgm:prSet>
      <dgm:spPr/>
    </dgm:pt>
  </dgm:ptLst>
  <dgm:cxnLst>
    <dgm:cxn modelId="{C2E2850F-347E-484C-8703-F067C4EF9620}" type="presOf" srcId="{B988370B-5B2E-4240-921C-5DABDBA92ACF}" destId="{C56532DD-F723-4189-9C1C-4AEB26F4A94C}" srcOrd="0" destOrd="0" presId="urn:microsoft.com/office/officeart/2005/8/layout/default"/>
    <dgm:cxn modelId="{6F438D36-EFFC-4F3A-8D93-AD69173F5B47}" srcId="{B988370B-5B2E-4240-921C-5DABDBA92ACF}" destId="{92D736D7-78F0-4DE5-A407-E69203F80618}" srcOrd="3" destOrd="0" parTransId="{0278F2B6-9BA0-431D-BA21-F66C4D56DF1B}" sibTransId="{36EBBA82-2300-4310-A4D3-12CF62B7B38C}"/>
    <dgm:cxn modelId="{A473E06A-4DD4-404B-9150-7ED83B274205}" type="presOf" srcId="{FA569A29-00EE-41CB-9686-4374E3518EFD}" destId="{7A38FE1D-5F63-41C9-BB2E-CBDFADFE7CA2}" srcOrd="0" destOrd="0" presId="urn:microsoft.com/office/officeart/2005/8/layout/default"/>
    <dgm:cxn modelId="{A298EC4B-047C-4481-A362-4FC7E2090B13}" type="presOf" srcId="{40BC9AAD-283F-4E2E-89F7-FC5EBE2A4979}" destId="{662130C9-75D7-43BB-912F-5D66BB89F90D}" srcOrd="0" destOrd="0" presId="urn:microsoft.com/office/officeart/2005/8/layout/default"/>
    <dgm:cxn modelId="{A3012C9B-E574-4E09-A7F8-58E8FE983352}" type="presOf" srcId="{52372AE5-3D2E-46DA-BA26-39EAECDB0678}" destId="{2F21D6DA-957A-48B2-A2CC-E6E9128B0C6D}" srcOrd="0" destOrd="0" presId="urn:microsoft.com/office/officeart/2005/8/layout/default"/>
    <dgm:cxn modelId="{8042B4A2-4C6E-496F-BA39-546E9165FB7A}" srcId="{B988370B-5B2E-4240-921C-5DABDBA92ACF}" destId="{52372AE5-3D2E-46DA-BA26-39EAECDB0678}" srcOrd="4" destOrd="0" parTransId="{E89E0464-4ADE-4891-81B5-E8C9637B36F0}" sibTransId="{F8B2B940-43C9-4898-92C2-499F6D4BEC2D}"/>
    <dgm:cxn modelId="{24994DA3-9AAE-4AFF-B299-8E41F6FEB99F}" type="presOf" srcId="{D2886DC6-E585-498C-95C9-C3C1D61BBAD7}" destId="{60D58F20-8017-4C3D-AAD5-4C1F13A6B1D8}" srcOrd="0" destOrd="0" presId="urn:microsoft.com/office/officeart/2005/8/layout/default"/>
    <dgm:cxn modelId="{A34C14A6-31BA-4D2E-AF69-7BD3C245F595}" srcId="{B988370B-5B2E-4240-921C-5DABDBA92ACF}" destId="{40BC9AAD-283F-4E2E-89F7-FC5EBE2A4979}" srcOrd="1" destOrd="0" parTransId="{9A1A3E49-5161-45A2-878C-8421AD065751}" sibTransId="{07575021-24FC-4BC9-87D2-26BA35F05AA3}"/>
    <dgm:cxn modelId="{E68111AC-B3E3-4E53-A074-C036E9B332AE}" srcId="{B988370B-5B2E-4240-921C-5DABDBA92ACF}" destId="{FA569A29-00EE-41CB-9686-4374E3518EFD}" srcOrd="0" destOrd="0" parTransId="{5119CE34-7C88-4604-BEBF-A77E08879F35}" sibTransId="{B7572F1C-283C-4F53-B427-21A87BF08DC8}"/>
    <dgm:cxn modelId="{9630A2DC-80D3-4FA2-9A4E-E95D40D9032F}" srcId="{B988370B-5B2E-4240-921C-5DABDBA92ACF}" destId="{D2886DC6-E585-498C-95C9-C3C1D61BBAD7}" srcOrd="2" destOrd="0" parTransId="{C98BF768-60A6-4E51-9886-4A03F3B45D4D}" sibTransId="{5CA82D25-5E26-4BCE-B618-A61FD330FF38}"/>
    <dgm:cxn modelId="{BB909CDF-0715-40E9-AAD5-24B50B44A777}" type="presOf" srcId="{92D736D7-78F0-4DE5-A407-E69203F80618}" destId="{B87F08E4-1AC6-43A0-8167-54B4F6140437}" srcOrd="0" destOrd="0" presId="urn:microsoft.com/office/officeart/2005/8/layout/default"/>
    <dgm:cxn modelId="{E22EADD4-F319-460F-8DE9-82D3DD797A33}" type="presParOf" srcId="{C56532DD-F723-4189-9C1C-4AEB26F4A94C}" destId="{7A38FE1D-5F63-41C9-BB2E-CBDFADFE7CA2}" srcOrd="0" destOrd="0" presId="urn:microsoft.com/office/officeart/2005/8/layout/default"/>
    <dgm:cxn modelId="{E3EA7069-2E77-4B42-A581-54B91C9202CC}" type="presParOf" srcId="{C56532DD-F723-4189-9C1C-4AEB26F4A94C}" destId="{B521C9EF-4CCB-4CDA-AB49-1A065DE75931}" srcOrd="1" destOrd="0" presId="urn:microsoft.com/office/officeart/2005/8/layout/default"/>
    <dgm:cxn modelId="{1CE846D2-3893-497A-81EB-C4AC21AEE7E2}" type="presParOf" srcId="{C56532DD-F723-4189-9C1C-4AEB26F4A94C}" destId="{662130C9-75D7-43BB-912F-5D66BB89F90D}" srcOrd="2" destOrd="0" presId="urn:microsoft.com/office/officeart/2005/8/layout/default"/>
    <dgm:cxn modelId="{8AAE7145-924B-43F0-96F7-1938976ED922}" type="presParOf" srcId="{C56532DD-F723-4189-9C1C-4AEB26F4A94C}" destId="{A999122D-7614-451B-8305-0A5267AC004D}" srcOrd="3" destOrd="0" presId="urn:microsoft.com/office/officeart/2005/8/layout/default"/>
    <dgm:cxn modelId="{77859E4C-E39D-4E4D-B6C5-7FF997835C73}" type="presParOf" srcId="{C56532DD-F723-4189-9C1C-4AEB26F4A94C}" destId="{60D58F20-8017-4C3D-AAD5-4C1F13A6B1D8}" srcOrd="4" destOrd="0" presId="urn:microsoft.com/office/officeart/2005/8/layout/default"/>
    <dgm:cxn modelId="{2D3516EC-C2A5-4264-A0C9-FC6545A6F461}" type="presParOf" srcId="{C56532DD-F723-4189-9C1C-4AEB26F4A94C}" destId="{D3E19879-0D9B-41FE-965A-C752AA8B9F14}" srcOrd="5" destOrd="0" presId="urn:microsoft.com/office/officeart/2005/8/layout/default"/>
    <dgm:cxn modelId="{AA193645-01D4-4708-B0E9-FCAB25455472}" type="presParOf" srcId="{C56532DD-F723-4189-9C1C-4AEB26F4A94C}" destId="{B87F08E4-1AC6-43A0-8167-54B4F6140437}" srcOrd="6" destOrd="0" presId="urn:microsoft.com/office/officeart/2005/8/layout/default"/>
    <dgm:cxn modelId="{E94CC2F6-DB86-474A-87B0-357A4462F471}" type="presParOf" srcId="{C56532DD-F723-4189-9C1C-4AEB26F4A94C}" destId="{DBA4E812-ED1D-4DFA-8EA2-F07D153FA379}" srcOrd="7" destOrd="0" presId="urn:microsoft.com/office/officeart/2005/8/layout/default"/>
    <dgm:cxn modelId="{A40B21C3-3D25-4D69-9D7F-52D8902D912F}" type="presParOf" srcId="{C56532DD-F723-4189-9C1C-4AEB26F4A94C}" destId="{2F21D6DA-957A-48B2-A2CC-E6E9128B0C6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D22E5E-DDF1-406D-9A48-B2B93C9E94EA}"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s-ES"/>
        </a:p>
      </dgm:t>
    </dgm:pt>
    <dgm:pt modelId="{0CAFC595-2579-4835-9F88-7C1339FEEC7E}">
      <dgm:prSet phldrT="[Texto]"/>
      <dgm:spPr/>
      <dgm:t>
        <a:bodyPr/>
        <a:lstStyle/>
        <a:p>
          <a:r>
            <a:rPr lang="es-CO" dirty="0"/>
            <a:t>Promover el desarrollo de la estandarización.</a:t>
          </a:r>
          <a:endParaRPr lang="es-ES" dirty="0"/>
        </a:p>
      </dgm:t>
    </dgm:pt>
    <dgm:pt modelId="{F5DFF16C-426E-41AB-AE2B-5E520ED09C89}" type="parTrans" cxnId="{742D82B2-6442-41DC-9B90-667FD8EF5B36}">
      <dgm:prSet/>
      <dgm:spPr/>
      <dgm:t>
        <a:bodyPr/>
        <a:lstStyle/>
        <a:p>
          <a:endParaRPr lang="es-ES"/>
        </a:p>
      </dgm:t>
    </dgm:pt>
    <dgm:pt modelId="{C57FDAA1-933E-402D-9A84-59CEE86E77C8}" type="sibTrans" cxnId="{742D82B2-6442-41DC-9B90-667FD8EF5B36}">
      <dgm:prSet/>
      <dgm:spPr/>
      <dgm:t>
        <a:bodyPr/>
        <a:lstStyle/>
        <a:p>
          <a:endParaRPr lang="es-ES"/>
        </a:p>
      </dgm:t>
    </dgm:pt>
    <dgm:pt modelId="{D4250C5D-ED8D-45C5-BBA8-545BF3D13CF6}">
      <dgm:prSet phldrT="[Texto]"/>
      <dgm:spPr/>
      <dgm:t>
        <a:bodyPr/>
        <a:lstStyle/>
        <a:p>
          <a:r>
            <a:rPr lang="es-CO" dirty="0"/>
            <a:t>Facilitar el intercambio internacional de productos y servicios.</a:t>
          </a:r>
          <a:endParaRPr lang="es-ES" dirty="0"/>
        </a:p>
      </dgm:t>
    </dgm:pt>
    <dgm:pt modelId="{91845CFB-04DF-47FF-8F73-D99A64AD5862}" type="parTrans" cxnId="{259824FD-2710-43B9-9F2F-3087EB4A19BD}">
      <dgm:prSet/>
      <dgm:spPr/>
      <dgm:t>
        <a:bodyPr/>
        <a:lstStyle/>
        <a:p>
          <a:endParaRPr lang="es-ES"/>
        </a:p>
      </dgm:t>
    </dgm:pt>
    <dgm:pt modelId="{E900251F-F284-4A5B-A4CF-C9E318690170}" type="sibTrans" cxnId="{259824FD-2710-43B9-9F2F-3087EB4A19BD}">
      <dgm:prSet/>
      <dgm:spPr/>
      <dgm:t>
        <a:bodyPr/>
        <a:lstStyle/>
        <a:p>
          <a:endParaRPr lang="es-ES"/>
        </a:p>
      </dgm:t>
    </dgm:pt>
    <dgm:pt modelId="{38A6D873-E363-4A37-9F7F-0EFAAC8ECD59}">
      <dgm:prSet phldrT="[Texto]"/>
      <dgm:spPr/>
      <dgm:t>
        <a:bodyPr/>
        <a:lstStyle/>
        <a:p>
          <a:r>
            <a:rPr lang="es-CO" dirty="0"/>
            <a:t>Desarrollo de la cooperación en las actividades intelectuales, científicas, tecnológicas y económicas a través de la estandarización.</a:t>
          </a:r>
          <a:endParaRPr lang="es-ES" dirty="0"/>
        </a:p>
      </dgm:t>
    </dgm:pt>
    <dgm:pt modelId="{F1D35975-2523-484E-9427-94AB29ACDEE2}" type="parTrans" cxnId="{DE0F3BA4-28A0-4534-8365-883DAEDC67EA}">
      <dgm:prSet/>
      <dgm:spPr/>
      <dgm:t>
        <a:bodyPr/>
        <a:lstStyle/>
        <a:p>
          <a:endParaRPr lang="es-ES"/>
        </a:p>
      </dgm:t>
    </dgm:pt>
    <dgm:pt modelId="{57FE0AFC-37CC-4457-A2B5-28718F3ED2F1}" type="sibTrans" cxnId="{DE0F3BA4-28A0-4534-8365-883DAEDC67EA}">
      <dgm:prSet/>
      <dgm:spPr/>
      <dgm:t>
        <a:bodyPr/>
        <a:lstStyle/>
        <a:p>
          <a:endParaRPr lang="es-ES"/>
        </a:p>
      </dgm:t>
    </dgm:pt>
    <dgm:pt modelId="{CF0C4418-B842-467C-8A49-F62074A24B96}" type="pres">
      <dgm:prSet presAssocID="{94D22E5E-DDF1-406D-9A48-B2B93C9E94EA}" presName="linear" presStyleCnt="0">
        <dgm:presLayoutVars>
          <dgm:dir/>
          <dgm:animLvl val="lvl"/>
          <dgm:resizeHandles val="exact"/>
        </dgm:presLayoutVars>
      </dgm:prSet>
      <dgm:spPr/>
    </dgm:pt>
    <dgm:pt modelId="{2DF9474F-E919-4E22-BDA9-2FED78B1A918}" type="pres">
      <dgm:prSet presAssocID="{0CAFC595-2579-4835-9F88-7C1339FEEC7E}" presName="parentLin" presStyleCnt="0"/>
      <dgm:spPr/>
    </dgm:pt>
    <dgm:pt modelId="{C8E814A5-A649-4E9E-9C7C-BAD38D6A4C66}" type="pres">
      <dgm:prSet presAssocID="{0CAFC595-2579-4835-9F88-7C1339FEEC7E}" presName="parentLeftMargin" presStyleLbl="node1" presStyleIdx="0" presStyleCnt="3"/>
      <dgm:spPr/>
    </dgm:pt>
    <dgm:pt modelId="{DD5793CF-F22E-4C6A-AF07-52AEFE4DA132}" type="pres">
      <dgm:prSet presAssocID="{0CAFC595-2579-4835-9F88-7C1339FEEC7E}" presName="parentText" presStyleLbl="node1" presStyleIdx="0" presStyleCnt="3" custLinFactNeighborY="2993">
        <dgm:presLayoutVars>
          <dgm:chMax val="0"/>
          <dgm:bulletEnabled val="1"/>
        </dgm:presLayoutVars>
      </dgm:prSet>
      <dgm:spPr/>
    </dgm:pt>
    <dgm:pt modelId="{A1D40F46-596B-4EC5-AF12-EABB7CDA19C8}" type="pres">
      <dgm:prSet presAssocID="{0CAFC595-2579-4835-9F88-7C1339FEEC7E}" presName="negativeSpace" presStyleCnt="0"/>
      <dgm:spPr/>
    </dgm:pt>
    <dgm:pt modelId="{C286484C-92D3-4F37-A84A-98615486D8F6}" type="pres">
      <dgm:prSet presAssocID="{0CAFC595-2579-4835-9F88-7C1339FEEC7E}" presName="childText" presStyleLbl="conFgAcc1" presStyleIdx="0" presStyleCnt="3">
        <dgm:presLayoutVars>
          <dgm:bulletEnabled val="1"/>
        </dgm:presLayoutVars>
      </dgm:prSet>
      <dgm:spPr/>
    </dgm:pt>
    <dgm:pt modelId="{065FCEF6-B010-433A-B42C-558AAED4125F}" type="pres">
      <dgm:prSet presAssocID="{C57FDAA1-933E-402D-9A84-59CEE86E77C8}" presName="spaceBetweenRectangles" presStyleCnt="0"/>
      <dgm:spPr/>
    </dgm:pt>
    <dgm:pt modelId="{529D4AEB-4506-4F72-94ED-C9FD57646987}" type="pres">
      <dgm:prSet presAssocID="{D4250C5D-ED8D-45C5-BBA8-545BF3D13CF6}" presName="parentLin" presStyleCnt="0"/>
      <dgm:spPr/>
    </dgm:pt>
    <dgm:pt modelId="{65102D39-DE79-44B2-BEB8-AC2171CA5E78}" type="pres">
      <dgm:prSet presAssocID="{D4250C5D-ED8D-45C5-BBA8-545BF3D13CF6}" presName="parentLeftMargin" presStyleLbl="node1" presStyleIdx="0" presStyleCnt="3"/>
      <dgm:spPr/>
    </dgm:pt>
    <dgm:pt modelId="{10302918-7FFB-413B-BC96-25A5B4591D84}" type="pres">
      <dgm:prSet presAssocID="{D4250C5D-ED8D-45C5-BBA8-545BF3D13CF6}" presName="parentText" presStyleLbl="node1" presStyleIdx="1" presStyleCnt="3">
        <dgm:presLayoutVars>
          <dgm:chMax val="0"/>
          <dgm:bulletEnabled val="1"/>
        </dgm:presLayoutVars>
      </dgm:prSet>
      <dgm:spPr/>
    </dgm:pt>
    <dgm:pt modelId="{50C99278-836D-4315-ACA6-3486317FEAE0}" type="pres">
      <dgm:prSet presAssocID="{D4250C5D-ED8D-45C5-BBA8-545BF3D13CF6}" presName="negativeSpace" presStyleCnt="0"/>
      <dgm:spPr/>
    </dgm:pt>
    <dgm:pt modelId="{C08D6081-1E54-4237-9907-947F5BF3F82C}" type="pres">
      <dgm:prSet presAssocID="{D4250C5D-ED8D-45C5-BBA8-545BF3D13CF6}" presName="childText" presStyleLbl="conFgAcc1" presStyleIdx="1" presStyleCnt="3">
        <dgm:presLayoutVars>
          <dgm:bulletEnabled val="1"/>
        </dgm:presLayoutVars>
      </dgm:prSet>
      <dgm:spPr/>
    </dgm:pt>
    <dgm:pt modelId="{E114011F-4049-4E83-A5A0-0BF78B302E07}" type="pres">
      <dgm:prSet presAssocID="{E900251F-F284-4A5B-A4CF-C9E318690170}" presName="spaceBetweenRectangles" presStyleCnt="0"/>
      <dgm:spPr/>
    </dgm:pt>
    <dgm:pt modelId="{12FEE11C-5069-4C48-A686-B7329EDE787E}" type="pres">
      <dgm:prSet presAssocID="{38A6D873-E363-4A37-9F7F-0EFAAC8ECD59}" presName="parentLin" presStyleCnt="0"/>
      <dgm:spPr/>
    </dgm:pt>
    <dgm:pt modelId="{7F42891E-E044-4F30-80EC-D88F704AF12D}" type="pres">
      <dgm:prSet presAssocID="{38A6D873-E363-4A37-9F7F-0EFAAC8ECD59}" presName="parentLeftMargin" presStyleLbl="node1" presStyleIdx="1" presStyleCnt="3"/>
      <dgm:spPr/>
    </dgm:pt>
    <dgm:pt modelId="{68CB30FB-320C-45AF-B72C-FA1D8F0E0876}" type="pres">
      <dgm:prSet presAssocID="{38A6D873-E363-4A37-9F7F-0EFAAC8ECD59}" presName="parentText" presStyleLbl="node1" presStyleIdx="2" presStyleCnt="3">
        <dgm:presLayoutVars>
          <dgm:chMax val="0"/>
          <dgm:bulletEnabled val="1"/>
        </dgm:presLayoutVars>
      </dgm:prSet>
      <dgm:spPr/>
    </dgm:pt>
    <dgm:pt modelId="{C50ABCEB-5876-4FA6-97E9-FC7428A51468}" type="pres">
      <dgm:prSet presAssocID="{38A6D873-E363-4A37-9F7F-0EFAAC8ECD59}" presName="negativeSpace" presStyleCnt="0"/>
      <dgm:spPr/>
    </dgm:pt>
    <dgm:pt modelId="{D1818684-8520-463D-8B5B-6CA9C0874194}" type="pres">
      <dgm:prSet presAssocID="{38A6D873-E363-4A37-9F7F-0EFAAC8ECD59}" presName="childText" presStyleLbl="conFgAcc1" presStyleIdx="2" presStyleCnt="3">
        <dgm:presLayoutVars>
          <dgm:bulletEnabled val="1"/>
        </dgm:presLayoutVars>
      </dgm:prSet>
      <dgm:spPr/>
    </dgm:pt>
  </dgm:ptLst>
  <dgm:cxnLst>
    <dgm:cxn modelId="{2F4F2F24-E4C3-4607-8811-3A85FCE22F3B}" type="presOf" srcId="{D4250C5D-ED8D-45C5-BBA8-545BF3D13CF6}" destId="{10302918-7FFB-413B-BC96-25A5B4591D84}" srcOrd="1" destOrd="0" presId="urn:microsoft.com/office/officeart/2005/8/layout/list1"/>
    <dgm:cxn modelId="{30393634-CC77-461C-9858-5D500458D7ED}" type="presOf" srcId="{D4250C5D-ED8D-45C5-BBA8-545BF3D13CF6}" destId="{65102D39-DE79-44B2-BEB8-AC2171CA5E78}" srcOrd="0" destOrd="0" presId="urn:microsoft.com/office/officeart/2005/8/layout/list1"/>
    <dgm:cxn modelId="{2C045D61-1C4D-4696-89CF-5D48F512D0E9}" type="presOf" srcId="{94D22E5E-DDF1-406D-9A48-B2B93C9E94EA}" destId="{CF0C4418-B842-467C-8A49-F62074A24B96}" srcOrd="0" destOrd="0" presId="urn:microsoft.com/office/officeart/2005/8/layout/list1"/>
    <dgm:cxn modelId="{2A535A4A-C2A9-4829-969D-868E1244919A}" type="presOf" srcId="{38A6D873-E363-4A37-9F7F-0EFAAC8ECD59}" destId="{7F42891E-E044-4F30-80EC-D88F704AF12D}" srcOrd="0" destOrd="0" presId="urn:microsoft.com/office/officeart/2005/8/layout/list1"/>
    <dgm:cxn modelId="{64FE934C-C053-44BB-9703-D36A46778CCD}" type="presOf" srcId="{0CAFC595-2579-4835-9F88-7C1339FEEC7E}" destId="{DD5793CF-F22E-4C6A-AF07-52AEFE4DA132}" srcOrd="1" destOrd="0" presId="urn:microsoft.com/office/officeart/2005/8/layout/list1"/>
    <dgm:cxn modelId="{DE0F3BA4-28A0-4534-8365-883DAEDC67EA}" srcId="{94D22E5E-DDF1-406D-9A48-B2B93C9E94EA}" destId="{38A6D873-E363-4A37-9F7F-0EFAAC8ECD59}" srcOrd="2" destOrd="0" parTransId="{F1D35975-2523-484E-9427-94AB29ACDEE2}" sibTransId="{57FE0AFC-37CC-4457-A2B5-28718F3ED2F1}"/>
    <dgm:cxn modelId="{742D82B2-6442-41DC-9B90-667FD8EF5B36}" srcId="{94D22E5E-DDF1-406D-9A48-B2B93C9E94EA}" destId="{0CAFC595-2579-4835-9F88-7C1339FEEC7E}" srcOrd="0" destOrd="0" parTransId="{F5DFF16C-426E-41AB-AE2B-5E520ED09C89}" sibTransId="{C57FDAA1-933E-402D-9A84-59CEE86E77C8}"/>
    <dgm:cxn modelId="{5C3A40D2-5FB1-4D4A-89DF-1B8DF2399245}" type="presOf" srcId="{38A6D873-E363-4A37-9F7F-0EFAAC8ECD59}" destId="{68CB30FB-320C-45AF-B72C-FA1D8F0E0876}" srcOrd="1" destOrd="0" presId="urn:microsoft.com/office/officeart/2005/8/layout/list1"/>
    <dgm:cxn modelId="{BFFACEFA-FEE6-4E7F-BBF7-99B75A2501A0}" type="presOf" srcId="{0CAFC595-2579-4835-9F88-7C1339FEEC7E}" destId="{C8E814A5-A649-4E9E-9C7C-BAD38D6A4C66}" srcOrd="0" destOrd="0" presId="urn:microsoft.com/office/officeart/2005/8/layout/list1"/>
    <dgm:cxn modelId="{259824FD-2710-43B9-9F2F-3087EB4A19BD}" srcId="{94D22E5E-DDF1-406D-9A48-B2B93C9E94EA}" destId="{D4250C5D-ED8D-45C5-BBA8-545BF3D13CF6}" srcOrd="1" destOrd="0" parTransId="{91845CFB-04DF-47FF-8F73-D99A64AD5862}" sibTransId="{E900251F-F284-4A5B-A4CF-C9E318690170}"/>
    <dgm:cxn modelId="{C8EA688A-4E7E-42BB-8020-76267ADEDD7B}" type="presParOf" srcId="{CF0C4418-B842-467C-8A49-F62074A24B96}" destId="{2DF9474F-E919-4E22-BDA9-2FED78B1A918}" srcOrd="0" destOrd="0" presId="urn:microsoft.com/office/officeart/2005/8/layout/list1"/>
    <dgm:cxn modelId="{14216454-0007-4C80-9C7D-5259A55116A9}" type="presParOf" srcId="{2DF9474F-E919-4E22-BDA9-2FED78B1A918}" destId="{C8E814A5-A649-4E9E-9C7C-BAD38D6A4C66}" srcOrd="0" destOrd="0" presId="urn:microsoft.com/office/officeart/2005/8/layout/list1"/>
    <dgm:cxn modelId="{E5F50ED0-CAEA-4F8B-B3F4-F846CF060912}" type="presParOf" srcId="{2DF9474F-E919-4E22-BDA9-2FED78B1A918}" destId="{DD5793CF-F22E-4C6A-AF07-52AEFE4DA132}" srcOrd="1" destOrd="0" presId="urn:microsoft.com/office/officeart/2005/8/layout/list1"/>
    <dgm:cxn modelId="{A0812D9E-3E8F-4EB0-B8F2-53FCAFE23F98}" type="presParOf" srcId="{CF0C4418-B842-467C-8A49-F62074A24B96}" destId="{A1D40F46-596B-4EC5-AF12-EABB7CDA19C8}" srcOrd="1" destOrd="0" presId="urn:microsoft.com/office/officeart/2005/8/layout/list1"/>
    <dgm:cxn modelId="{EE743230-A4AE-4060-BF1F-7499AF96417E}" type="presParOf" srcId="{CF0C4418-B842-467C-8A49-F62074A24B96}" destId="{C286484C-92D3-4F37-A84A-98615486D8F6}" srcOrd="2" destOrd="0" presId="urn:microsoft.com/office/officeart/2005/8/layout/list1"/>
    <dgm:cxn modelId="{D190D3B3-0551-4D63-A583-B6B08460939B}" type="presParOf" srcId="{CF0C4418-B842-467C-8A49-F62074A24B96}" destId="{065FCEF6-B010-433A-B42C-558AAED4125F}" srcOrd="3" destOrd="0" presId="urn:microsoft.com/office/officeart/2005/8/layout/list1"/>
    <dgm:cxn modelId="{7B25EE02-F0FF-4EF6-BD85-6C38D6E6E8A8}" type="presParOf" srcId="{CF0C4418-B842-467C-8A49-F62074A24B96}" destId="{529D4AEB-4506-4F72-94ED-C9FD57646987}" srcOrd="4" destOrd="0" presId="urn:microsoft.com/office/officeart/2005/8/layout/list1"/>
    <dgm:cxn modelId="{96575D5E-EB21-43D1-AFBE-D054764F3030}" type="presParOf" srcId="{529D4AEB-4506-4F72-94ED-C9FD57646987}" destId="{65102D39-DE79-44B2-BEB8-AC2171CA5E78}" srcOrd="0" destOrd="0" presId="urn:microsoft.com/office/officeart/2005/8/layout/list1"/>
    <dgm:cxn modelId="{CF0B0E6A-133A-4AD8-970C-63538BCD7072}" type="presParOf" srcId="{529D4AEB-4506-4F72-94ED-C9FD57646987}" destId="{10302918-7FFB-413B-BC96-25A5B4591D84}" srcOrd="1" destOrd="0" presId="urn:microsoft.com/office/officeart/2005/8/layout/list1"/>
    <dgm:cxn modelId="{A60C9872-005F-42EE-A7AD-2266992B1F96}" type="presParOf" srcId="{CF0C4418-B842-467C-8A49-F62074A24B96}" destId="{50C99278-836D-4315-ACA6-3486317FEAE0}" srcOrd="5" destOrd="0" presId="urn:microsoft.com/office/officeart/2005/8/layout/list1"/>
    <dgm:cxn modelId="{38FA57CA-A686-4531-964F-849E3D5FF989}" type="presParOf" srcId="{CF0C4418-B842-467C-8A49-F62074A24B96}" destId="{C08D6081-1E54-4237-9907-947F5BF3F82C}" srcOrd="6" destOrd="0" presId="urn:microsoft.com/office/officeart/2005/8/layout/list1"/>
    <dgm:cxn modelId="{EC48BD47-10A0-4BB1-94CD-F33D24F965F5}" type="presParOf" srcId="{CF0C4418-B842-467C-8A49-F62074A24B96}" destId="{E114011F-4049-4E83-A5A0-0BF78B302E07}" srcOrd="7" destOrd="0" presId="urn:microsoft.com/office/officeart/2005/8/layout/list1"/>
    <dgm:cxn modelId="{4A2A84DA-71EF-468F-B0EC-0F16B5CBB846}" type="presParOf" srcId="{CF0C4418-B842-467C-8A49-F62074A24B96}" destId="{12FEE11C-5069-4C48-A686-B7329EDE787E}" srcOrd="8" destOrd="0" presId="urn:microsoft.com/office/officeart/2005/8/layout/list1"/>
    <dgm:cxn modelId="{414C7F2A-F74F-43EF-8BBB-91CCB6137BEC}" type="presParOf" srcId="{12FEE11C-5069-4C48-A686-B7329EDE787E}" destId="{7F42891E-E044-4F30-80EC-D88F704AF12D}" srcOrd="0" destOrd="0" presId="urn:microsoft.com/office/officeart/2005/8/layout/list1"/>
    <dgm:cxn modelId="{7197D98B-DDCC-452B-8510-5AA1F81CC52B}" type="presParOf" srcId="{12FEE11C-5069-4C48-A686-B7329EDE787E}" destId="{68CB30FB-320C-45AF-B72C-FA1D8F0E0876}" srcOrd="1" destOrd="0" presId="urn:microsoft.com/office/officeart/2005/8/layout/list1"/>
    <dgm:cxn modelId="{CE80FA92-F464-4BE5-89D0-4CEEAB1B2574}" type="presParOf" srcId="{CF0C4418-B842-467C-8A49-F62074A24B96}" destId="{C50ABCEB-5876-4FA6-97E9-FC7428A51468}" srcOrd="9" destOrd="0" presId="urn:microsoft.com/office/officeart/2005/8/layout/list1"/>
    <dgm:cxn modelId="{ACC0B623-8091-4D39-ACEE-C6BB2C339105}" type="presParOf" srcId="{CF0C4418-B842-467C-8A49-F62074A24B96}" destId="{D1818684-8520-463D-8B5B-6CA9C087419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8FE1D-5F63-41C9-BB2E-CBDFADFE7CA2}">
      <dsp:nvSpPr>
        <dsp:cNvPr id="0" name=""/>
        <dsp:cNvSpPr/>
      </dsp:nvSpPr>
      <dsp:spPr>
        <a:xfrm>
          <a:off x="870372" y="1361492"/>
          <a:ext cx="3697923" cy="1865815"/>
        </a:xfrm>
        <a:prstGeom prst="rect">
          <a:avLst/>
        </a:prstGeom>
        <a:gradFill rotWithShape="0">
          <a:gsLst>
            <a:gs pos="0">
              <a:schemeClr val="accent2">
                <a:hueOff val="0"/>
                <a:satOff val="0"/>
                <a:lumOff val="0"/>
                <a:alphaOff val="0"/>
                <a:tint val="54000"/>
                <a:alpha val="100000"/>
                <a:satMod val="105000"/>
                <a:lumMod val="110000"/>
              </a:schemeClr>
            </a:gs>
            <a:gs pos="100000">
              <a:schemeClr val="accent2">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CO" sz="2600" kern="1200" dirty="0"/>
            <a:t>son un conjunto de normas y estándares internacionales</a:t>
          </a:r>
          <a:endParaRPr lang="es-ES" sz="2600" kern="1200" dirty="0"/>
        </a:p>
      </dsp:txBody>
      <dsp:txXfrm>
        <a:off x="870372" y="1361492"/>
        <a:ext cx="3697923" cy="1865815"/>
      </dsp:txXfrm>
    </dsp:sp>
    <dsp:sp modelId="{662130C9-75D7-43BB-912F-5D66BB89F90D}">
      <dsp:nvSpPr>
        <dsp:cNvPr id="0" name=""/>
        <dsp:cNvSpPr/>
      </dsp:nvSpPr>
      <dsp:spPr>
        <a:xfrm>
          <a:off x="7025060" y="1467113"/>
          <a:ext cx="3409085" cy="1662694"/>
        </a:xfrm>
        <a:prstGeom prst="rect">
          <a:avLst/>
        </a:prstGeom>
        <a:gradFill rotWithShape="0">
          <a:gsLst>
            <a:gs pos="0">
              <a:schemeClr val="accent3">
                <a:hueOff val="0"/>
                <a:satOff val="0"/>
                <a:lumOff val="0"/>
                <a:alphaOff val="0"/>
                <a:tint val="54000"/>
                <a:alpha val="100000"/>
                <a:satMod val="105000"/>
                <a:lumMod val="110000"/>
              </a:schemeClr>
            </a:gs>
            <a:gs pos="100000">
              <a:schemeClr val="accent3">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CO" sz="2600" kern="1200" dirty="0"/>
            <a:t>se interrelacionan entre si para hacer cumplir los requisitos de calidad </a:t>
          </a:r>
          <a:endParaRPr lang="es-ES" sz="2600" kern="1200" dirty="0"/>
        </a:p>
      </dsp:txBody>
      <dsp:txXfrm>
        <a:off x="7025060" y="1467113"/>
        <a:ext cx="3409085" cy="1662694"/>
      </dsp:txXfrm>
    </dsp:sp>
    <dsp:sp modelId="{60D58F20-8017-4C3D-AAD5-4C1F13A6B1D8}">
      <dsp:nvSpPr>
        <dsp:cNvPr id="0" name=""/>
        <dsp:cNvSpPr/>
      </dsp:nvSpPr>
      <dsp:spPr>
        <a:xfrm>
          <a:off x="904312" y="3462797"/>
          <a:ext cx="3751004" cy="1659088"/>
        </a:xfrm>
        <a:prstGeom prst="rect">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CO" sz="2600" kern="1200" dirty="0"/>
            <a:t>que una empresa requiere para satisfacer los requerimientos acordados con sus clientes </a:t>
          </a:r>
          <a:endParaRPr lang="es-ES" sz="2600" kern="1200" dirty="0"/>
        </a:p>
      </dsp:txBody>
      <dsp:txXfrm>
        <a:off x="904312" y="3462797"/>
        <a:ext cx="3751004" cy="1659088"/>
      </dsp:txXfrm>
    </dsp:sp>
    <dsp:sp modelId="{B87F08E4-1AC6-43A0-8167-54B4F6140437}">
      <dsp:nvSpPr>
        <dsp:cNvPr id="0" name=""/>
        <dsp:cNvSpPr/>
      </dsp:nvSpPr>
      <dsp:spPr>
        <a:xfrm>
          <a:off x="7046575" y="3286024"/>
          <a:ext cx="3416308" cy="1924694"/>
        </a:xfrm>
        <a:prstGeom prst="rect">
          <a:avLst/>
        </a:prstGeom>
        <a:gradFill rotWithShape="0">
          <a:gsLst>
            <a:gs pos="0">
              <a:schemeClr val="accent5">
                <a:hueOff val="0"/>
                <a:satOff val="0"/>
                <a:lumOff val="0"/>
                <a:alphaOff val="0"/>
                <a:tint val="54000"/>
                <a:alpha val="100000"/>
                <a:satMod val="105000"/>
                <a:lumMod val="110000"/>
              </a:schemeClr>
            </a:gs>
            <a:gs pos="100000">
              <a:schemeClr val="accent5">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CO" sz="2600" kern="1200" dirty="0"/>
            <a:t>A través de una mejora continua, de una manera ordenada y sistemática</a:t>
          </a:r>
          <a:endParaRPr lang="es-ES" sz="2600" kern="1200" dirty="0"/>
        </a:p>
      </dsp:txBody>
      <dsp:txXfrm>
        <a:off x="7046575" y="3286024"/>
        <a:ext cx="3416308" cy="1924694"/>
      </dsp:txXfrm>
    </dsp:sp>
    <dsp:sp modelId="{2F21D6DA-957A-48B2-A2CC-E6E9128B0C6D}">
      <dsp:nvSpPr>
        <dsp:cNvPr id="0" name=""/>
        <dsp:cNvSpPr/>
      </dsp:nvSpPr>
      <dsp:spPr>
        <a:xfrm>
          <a:off x="4383094" y="0"/>
          <a:ext cx="3033429" cy="1716482"/>
        </a:xfrm>
        <a:prstGeom prst="rect">
          <a:avLst/>
        </a:prstGeom>
        <a:gradFill rotWithShape="0">
          <a:gsLst>
            <a:gs pos="0">
              <a:schemeClr val="accent6">
                <a:hueOff val="0"/>
                <a:satOff val="0"/>
                <a:lumOff val="0"/>
                <a:alphaOff val="0"/>
                <a:tint val="54000"/>
                <a:alpha val="100000"/>
                <a:satMod val="105000"/>
                <a:lumMod val="110000"/>
              </a:schemeClr>
            </a:gs>
            <a:gs pos="100000">
              <a:schemeClr val="accent6">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CO" sz="2600" kern="1200" dirty="0"/>
            <a:t>Los </a:t>
          </a:r>
          <a:r>
            <a:rPr lang="es-CO" sz="2600" b="1" kern="1200" dirty="0"/>
            <a:t>Sistemas de Gestión de la Calidad</a:t>
          </a:r>
          <a:endParaRPr lang="es-ES" sz="2600" kern="1200" dirty="0"/>
        </a:p>
      </dsp:txBody>
      <dsp:txXfrm>
        <a:off x="4383094" y="0"/>
        <a:ext cx="3033429" cy="1716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6484C-92D3-4F37-A84A-98615486D8F6}">
      <dsp:nvSpPr>
        <dsp:cNvPr id="0" name=""/>
        <dsp:cNvSpPr/>
      </dsp:nvSpPr>
      <dsp:spPr>
        <a:xfrm>
          <a:off x="0" y="1849473"/>
          <a:ext cx="9486681" cy="428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D5793CF-F22E-4C6A-AF07-52AEFE4DA132}">
      <dsp:nvSpPr>
        <dsp:cNvPr id="0" name=""/>
        <dsp:cNvSpPr/>
      </dsp:nvSpPr>
      <dsp:spPr>
        <a:xfrm>
          <a:off x="474334" y="1613573"/>
          <a:ext cx="6640676" cy="501840"/>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1002" tIns="0" rIns="251002" bIns="0" numCol="1" spcCol="1270" anchor="ctr" anchorCtr="0">
          <a:noAutofit/>
        </a:bodyPr>
        <a:lstStyle/>
        <a:p>
          <a:pPr marL="0" lvl="0" indent="0" algn="l" defTabSz="755650">
            <a:lnSpc>
              <a:spcPct val="90000"/>
            </a:lnSpc>
            <a:spcBef>
              <a:spcPct val="0"/>
            </a:spcBef>
            <a:spcAft>
              <a:spcPct val="35000"/>
            </a:spcAft>
            <a:buNone/>
          </a:pPr>
          <a:r>
            <a:rPr lang="es-CO" sz="1700" kern="1200" dirty="0"/>
            <a:t>Promover el desarrollo de la estandarización.</a:t>
          </a:r>
          <a:endParaRPr lang="es-ES" sz="1700" kern="1200" dirty="0"/>
        </a:p>
      </dsp:txBody>
      <dsp:txXfrm>
        <a:off x="498832" y="1638071"/>
        <a:ext cx="6591680" cy="452844"/>
      </dsp:txXfrm>
    </dsp:sp>
    <dsp:sp modelId="{C08D6081-1E54-4237-9907-947F5BF3F82C}">
      <dsp:nvSpPr>
        <dsp:cNvPr id="0" name=""/>
        <dsp:cNvSpPr/>
      </dsp:nvSpPr>
      <dsp:spPr>
        <a:xfrm>
          <a:off x="0" y="2620593"/>
          <a:ext cx="9486681" cy="428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0302918-7FFB-413B-BC96-25A5B4591D84}">
      <dsp:nvSpPr>
        <dsp:cNvPr id="0" name=""/>
        <dsp:cNvSpPr/>
      </dsp:nvSpPr>
      <dsp:spPr>
        <a:xfrm>
          <a:off x="474334" y="2369673"/>
          <a:ext cx="6640676" cy="501840"/>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1002" tIns="0" rIns="251002" bIns="0" numCol="1" spcCol="1270" anchor="ctr" anchorCtr="0">
          <a:noAutofit/>
        </a:bodyPr>
        <a:lstStyle/>
        <a:p>
          <a:pPr marL="0" lvl="0" indent="0" algn="l" defTabSz="755650">
            <a:lnSpc>
              <a:spcPct val="90000"/>
            </a:lnSpc>
            <a:spcBef>
              <a:spcPct val="0"/>
            </a:spcBef>
            <a:spcAft>
              <a:spcPct val="35000"/>
            </a:spcAft>
            <a:buNone/>
          </a:pPr>
          <a:r>
            <a:rPr lang="es-CO" sz="1700" kern="1200" dirty="0"/>
            <a:t>Facilitar el intercambio internacional de productos y servicios.</a:t>
          </a:r>
          <a:endParaRPr lang="es-ES" sz="1700" kern="1200" dirty="0"/>
        </a:p>
      </dsp:txBody>
      <dsp:txXfrm>
        <a:off x="498832" y="2394171"/>
        <a:ext cx="6591680" cy="452844"/>
      </dsp:txXfrm>
    </dsp:sp>
    <dsp:sp modelId="{D1818684-8520-463D-8B5B-6CA9C0874194}">
      <dsp:nvSpPr>
        <dsp:cNvPr id="0" name=""/>
        <dsp:cNvSpPr/>
      </dsp:nvSpPr>
      <dsp:spPr>
        <a:xfrm>
          <a:off x="0" y="3391713"/>
          <a:ext cx="9486681" cy="428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8CB30FB-320C-45AF-B72C-FA1D8F0E0876}">
      <dsp:nvSpPr>
        <dsp:cNvPr id="0" name=""/>
        <dsp:cNvSpPr/>
      </dsp:nvSpPr>
      <dsp:spPr>
        <a:xfrm>
          <a:off x="474334" y="3140793"/>
          <a:ext cx="6640676" cy="501840"/>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1002" tIns="0" rIns="251002" bIns="0" numCol="1" spcCol="1270" anchor="ctr" anchorCtr="0">
          <a:noAutofit/>
        </a:bodyPr>
        <a:lstStyle/>
        <a:p>
          <a:pPr marL="0" lvl="0" indent="0" algn="l" defTabSz="755650">
            <a:lnSpc>
              <a:spcPct val="90000"/>
            </a:lnSpc>
            <a:spcBef>
              <a:spcPct val="0"/>
            </a:spcBef>
            <a:spcAft>
              <a:spcPct val="35000"/>
            </a:spcAft>
            <a:buNone/>
          </a:pPr>
          <a:r>
            <a:rPr lang="es-CO" sz="1700" kern="1200" dirty="0"/>
            <a:t>Desarrollo de la cooperación en las actividades intelectuales, científicas, tecnológicas y económicas a través de la estandarización.</a:t>
          </a:r>
          <a:endParaRPr lang="es-ES" sz="1700" kern="1200" dirty="0"/>
        </a:p>
      </dsp:txBody>
      <dsp:txXfrm>
        <a:off x="498832" y="3165291"/>
        <a:ext cx="6591680"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F33E8404-7E87-4D9C-A62D-332C77358A4E}" type="datetimeFigureOut">
              <a:rPr lang="es-CO" smtClean="0"/>
              <a:t>17/08/2017</a:t>
            </a:fld>
            <a:endParaRPr lang="es-CO"/>
          </a:p>
        </p:txBody>
      </p:sp>
      <p:sp>
        <p:nvSpPr>
          <p:cNvPr id="5" name="Footer Placeholder 4"/>
          <p:cNvSpPr>
            <a:spLocks noGrp="1"/>
          </p:cNvSpPr>
          <p:nvPr>
            <p:ph type="ftr" sz="quarter" idx="11"/>
          </p:nvPr>
        </p:nvSpPr>
        <p:spPr>
          <a:xfrm>
            <a:off x="2416500" y="329307"/>
            <a:ext cx="4973915" cy="309201"/>
          </a:xfrm>
        </p:spPr>
        <p:txBody>
          <a:bodyPr/>
          <a:lstStyle/>
          <a:p>
            <a:endParaRPr lang="es-CO"/>
          </a:p>
        </p:txBody>
      </p:sp>
      <p:sp>
        <p:nvSpPr>
          <p:cNvPr id="6" name="Slide Number Placeholder 5"/>
          <p:cNvSpPr>
            <a:spLocks noGrp="1"/>
          </p:cNvSpPr>
          <p:nvPr>
            <p:ph type="sldNum" sz="quarter" idx="12"/>
          </p:nvPr>
        </p:nvSpPr>
        <p:spPr>
          <a:xfrm>
            <a:off x="1437664" y="798973"/>
            <a:ext cx="811019" cy="503578"/>
          </a:xfrm>
        </p:spPr>
        <p:txBody>
          <a:bodyPr/>
          <a:lstStyle/>
          <a:p>
            <a:fld id="{7020BE87-73A4-4EB1-81F6-9BE1569B8DFE}" type="slidenum">
              <a:rPr lang="es-CO" smtClean="0"/>
              <a:t>‹Nº›</a:t>
            </a:fld>
            <a:endParaRPr lang="es-CO"/>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6645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33E8404-7E87-4D9C-A62D-332C77358A4E}" type="datetimeFigureOut">
              <a:rPr lang="es-CO" smtClean="0"/>
              <a:t>17/08/2017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020BE87-73A4-4EB1-81F6-9BE1569B8DFE}" type="slidenum">
              <a:rPr lang="es-CO" smtClean="0"/>
              <a:t>‹Nº›</a:t>
            </a:fld>
            <a:endParaRPr lang="es-CO"/>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82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33E8404-7E87-4D9C-A62D-332C77358A4E}" type="datetimeFigureOut">
              <a:rPr lang="es-CO" smtClean="0"/>
              <a:t>17/08/2017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020BE87-73A4-4EB1-81F6-9BE1569B8DFE}" type="slidenum">
              <a:rPr lang="es-CO" smtClean="0"/>
              <a:t>‹Nº›</a:t>
            </a:fld>
            <a:endParaRPr lang="es-CO"/>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3208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33E8404-7E87-4D9C-A62D-332C77358A4E}" type="datetimeFigureOut">
              <a:rPr lang="es-CO" smtClean="0"/>
              <a:t>17/08/2017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020BE87-73A4-4EB1-81F6-9BE1569B8DFE}" type="slidenum">
              <a:rPr lang="es-CO" smtClean="0"/>
              <a:t>‹Nº›</a:t>
            </a:fld>
            <a:endParaRPr lang="es-CO"/>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671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33E8404-7E87-4D9C-A62D-332C77358A4E}" type="datetimeFigureOut">
              <a:rPr lang="es-CO" smtClean="0"/>
              <a:t>17/08/2017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020BE87-73A4-4EB1-81F6-9BE1569B8DFE}" type="slidenum">
              <a:rPr lang="es-CO" smtClean="0"/>
              <a:t>‹Nº›</a:t>
            </a:fld>
            <a:endParaRPr lang="es-CO"/>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7547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33E8404-7E87-4D9C-A62D-332C77358A4E}" type="datetimeFigureOut">
              <a:rPr lang="es-CO" smtClean="0"/>
              <a:t>17/08/2017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020BE87-73A4-4EB1-81F6-9BE1569B8DFE}" type="slidenum">
              <a:rPr lang="es-CO" smtClean="0"/>
              <a:t>‹Nº›</a:t>
            </a:fld>
            <a:endParaRPr lang="es-CO"/>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5506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33E8404-7E87-4D9C-A62D-332C77358A4E}" type="datetimeFigureOut">
              <a:rPr lang="es-CO" smtClean="0"/>
              <a:t>17/08/2017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7020BE87-73A4-4EB1-81F6-9BE1569B8DFE}" type="slidenum">
              <a:rPr lang="es-CO" smtClean="0"/>
              <a:t>‹Nº›</a:t>
            </a:fld>
            <a:endParaRPr lang="es-CO"/>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906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33E8404-7E87-4D9C-A62D-332C77358A4E}" type="datetimeFigureOut">
              <a:rPr lang="es-CO" smtClean="0"/>
              <a:t>17/08/2017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7020BE87-73A4-4EB1-81F6-9BE1569B8DFE}" type="slidenum">
              <a:rPr lang="es-CO" smtClean="0"/>
              <a:t>‹Nº›</a:t>
            </a:fld>
            <a:endParaRPr lang="es-CO"/>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5300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E8404-7E87-4D9C-A62D-332C77358A4E}" type="datetimeFigureOut">
              <a:rPr lang="es-CO" smtClean="0"/>
              <a:t>17/08/2017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7020BE87-73A4-4EB1-81F6-9BE1569B8DFE}" type="slidenum">
              <a:rPr lang="es-CO" smtClean="0"/>
              <a:t>‹Nº›</a:t>
            </a:fld>
            <a:endParaRPr lang="es-CO"/>
          </a:p>
        </p:txBody>
      </p:sp>
    </p:spTree>
    <p:extLst>
      <p:ext uri="{BB962C8B-B14F-4D97-AF65-F5344CB8AC3E}">
        <p14:creationId xmlns:p14="http://schemas.microsoft.com/office/powerpoint/2010/main" val="2052025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F33E8404-7E87-4D9C-A62D-332C77358A4E}" type="datetimeFigureOut">
              <a:rPr lang="es-CO" smtClean="0"/>
              <a:t>17/08/2017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020BE87-73A4-4EB1-81F6-9BE1569B8DFE}" type="slidenum">
              <a:rPr lang="es-CO" smtClean="0"/>
              <a:t>‹Nº›</a:t>
            </a:fld>
            <a:endParaRPr lang="es-CO"/>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916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33E8404-7E87-4D9C-A62D-332C77358A4E}" type="datetimeFigureOut">
              <a:rPr lang="es-CO" smtClean="0"/>
              <a:t>17/08/2017</a:t>
            </a:fld>
            <a:endParaRPr lang="es-CO"/>
          </a:p>
        </p:txBody>
      </p:sp>
      <p:sp>
        <p:nvSpPr>
          <p:cNvPr id="6" name="Footer Placeholder 5"/>
          <p:cNvSpPr>
            <a:spLocks noGrp="1"/>
          </p:cNvSpPr>
          <p:nvPr>
            <p:ph type="ftr" sz="quarter" idx="11"/>
          </p:nvPr>
        </p:nvSpPr>
        <p:spPr>
          <a:xfrm>
            <a:off x="1447382" y="318640"/>
            <a:ext cx="5541004" cy="320931"/>
          </a:xfrm>
        </p:spPr>
        <p:txBody>
          <a:bodyPr/>
          <a:lstStyle/>
          <a:p>
            <a:endParaRPr lang="es-CO"/>
          </a:p>
        </p:txBody>
      </p:sp>
      <p:sp>
        <p:nvSpPr>
          <p:cNvPr id="7" name="Slide Number Placeholder 6"/>
          <p:cNvSpPr>
            <a:spLocks noGrp="1"/>
          </p:cNvSpPr>
          <p:nvPr>
            <p:ph type="sldNum" sz="quarter" idx="12"/>
          </p:nvPr>
        </p:nvSpPr>
        <p:spPr/>
        <p:txBody>
          <a:bodyPr/>
          <a:lstStyle/>
          <a:p>
            <a:fld id="{7020BE87-73A4-4EB1-81F6-9BE1569B8DFE}" type="slidenum">
              <a:rPr lang="es-CO" smtClean="0"/>
              <a:t>‹Nº›</a:t>
            </a:fld>
            <a:endParaRPr lang="es-CO"/>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9668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33E8404-7E87-4D9C-A62D-332C77358A4E}" type="datetimeFigureOut">
              <a:rPr lang="es-CO" smtClean="0"/>
              <a:t>17/08/2017</a:t>
            </a:fld>
            <a:endParaRPr lang="es-CO"/>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020BE87-73A4-4EB1-81F6-9BE1569B8DFE}" type="slidenum">
              <a:rPr lang="es-CO" smtClean="0"/>
              <a:t>‹Nº›</a:t>
            </a:fld>
            <a:endParaRPr lang="es-CO"/>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80409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s.wikipedia.org/wiki/Normalizaci%C3%B3n#Organismos_Nacionales_de_Normalizaci.C3.B3n"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TEKS9R0nLEY" TargetMode="External"/><Relationship Id="rId2" Type="http://schemas.openxmlformats.org/officeDocument/2006/relationships/slideLayout" Target="../slideLayouts/slideLayout2.xml"/><Relationship Id="rId1" Type="http://schemas.openxmlformats.org/officeDocument/2006/relationships/video" Target="https://www.youtube.com/embed/TEKS9R0nLEY" TargetMode="Externa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s.wikipedia.org/wiki/Organizaci%C3%B3n_Internacional_para_la_Estandarizaci%C3%B3n"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s.wikipedia.org/wiki/Suiza" TargetMode="External"/><Relationship Id="rId2" Type="http://schemas.openxmlformats.org/officeDocument/2006/relationships/hyperlink" Target="https://es.wikipedia.org/wiki/Ginebra" TargetMode="External"/><Relationship Id="rId1" Type="http://schemas.openxmlformats.org/officeDocument/2006/relationships/slideLayout" Target="../slideLayouts/slideLayout2.xml"/><Relationship Id="rId4" Type="http://schemas.openxmlformats.org/officeDocument/2006/relationships/hyperlink" Target="https://es.wikipedia.org/wiki/Organizaci%C3%B3n_Internacional_de_Normalizaci%C3%B3n#cite_note-About_ISO-3"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es.wikipedia.org/wiki/IATA" TargetMode="External"/><Relationship Id="rId3" Type="http://schemas.openxmlformats.org/officeDocument/2006/relationships/hyperlink" Target="https://es.wikipedia.org/wiki/Comisi%C3%B3n_Electrot%C3%A9cnica_Internacional" TargetMode="External"/><Relationship Id="rId7" Type="http://schemas.openxmlformats.org/officeDocument/2006/relationships/hyperlink" Target="https://es.wikipedia.org/wiki/Sector_de_Radiocomunicaciones_de_la_UIT" TargetMode="External"/><Relationship Id="rId2" Type="http://schemas.openxmlformats.org/officeDocument/2006/relationships/hyperlink" Target="https://es.wikipedia.org/wiki/Organizaci%C3%B3n_Internacional_para_la_Estandarizaci%C3%B3n" TargetMode="External"/><Relationship Id="rId1" Type="http://schemas.openxmlformats.org/officeDocument/2006/relationships/slideLayout" Target="../slideLayouts/slideLayout2.xml"/><Relationship Id="rId6" Type="http://schemas.openxmlformats.org/officeDocument/2006/relationships/hyperlink" Target="https://es.wikipedia.org/wiki/Sector_de_Normalizaci%C3%B3n_de_las_Telecomunicaciones_de_la_UIT" TargetMode="External"/><Relationship Id="rId5" Type="http://schemas.openxmlformats.org/officeDocument/2006/relationships/hyperlink" Target="https://es.wikipedia.org/wiki/Uni%C3%B3n_Internacional_de_Telecomunicaciones" TargetMode="External"/><Relationship Id="rId10" Type="http://schemas.openxmlformats.org/officeDocument/2006/relationships/hyperlink" Target="https://es.wikipedia.org/w/index.php?title=RABQSA&amp;action=edit&amp;redlink=1" TargetMode="External"/><Relationship Id="rId4" Type="http://schemas.openxmlformats.org/officeDocument/2006/relationships/hyperlink" Target="https://es.wikipedia.org/wiki/IEEE" TargetMode="External"/><Relationship Id="rId9" Type="http://schemas.openxmlformats.org/officeDocument/2006/relationships/hyperlink" Target="https://es.wikipedia.org/wiki/Codex_Alimentari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C0998C-4833-4E47-82C9-098D228ABFA0}"/>
              </a:ext>
            </a:extLst>
          </p:cNvPr>
          <p:cNvSpPr>
            <a:spLocks noGrp="1"/>
          </p:cNvSpPr>
          <p:nvPr>
            <p:ph type="ctrTitle"/>
          </p:nvPr>
        </p:nvSpPr>
        <p:spPr/>
        <p:txBody>
          <a:bodyPr>
            <a:normAutofit fontScale="90000"/>
          </a:bodyPr>
          <a:lstStyle/>
          <a:p>
            <a:pPr fontAlgn="base"/>
            <a:r>
              <a:rPr lang="es-CO" b="1" dirty="0"/>
              <a:t>Sistemas de Gestión de la Calidad </a:t>
            </a:r>
          </a:p>
        </p:txBody>
      </p:sp>
      <p:pic>
        <p:nvPicPr>
          <p:cNvPr id="1026" name="Picture 2" descr="http://www.sistemasycalidadtotal.com/wp-content/uploads/2011/05/logo_iso.gif">
            <a:extLst>
              <a:ext uri="{FF2B5EF4-FFF2-40B4-BE49-F238E27FC236}">
                <a16:creationId xmlns:a16="http://schemas.microsoft.com/office/drawing/2014/main" id="{2FD98E73-F8B8-4E96-BDE8-68FD0D9898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3644" y="4386469"/>
            <a:ext cx="3350504" cy="962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7286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553025-7F78-497F-8F40-D43C59FC2144}"/>
              </a:ext>
            </a:extLst>
          </p:cNvPr>
          <p:cNvSpPr>
            <a:spLocks noGrp="1"/>
          </p:cNvSpPr>
          <p:nvPr>
            <p:ph type="title"/>
          </p:nvPr>
        </p:nvSpPr>
        <p:spPr/>
        <p:txBody>
          <a:bodyPr>
            <a:normAutofit fontScale="90000"/>
          </a:bodyPr>
          <a:lstStyle/>
          <a:p>
            <a:r>
              <a:rPr lang="es-CO" b="1" dirty="0"/>
              <a:t>Organismos Nacionales de Normalización</a:t>
            </a:r>
            <a:br>
              <a:rPr lang="es-CO" b="1" dirty="0"/>
            </a:br>
            <a:endParaRPr lang="es-CO" dirty="0"/>
          </a:p>
        </p:txBody>
      </p:sp>
      <p:sp>
        <p:nvSpPr>
          <p:cNvPr id="3" name="Marcador de contenido 2">
            <a:extLst>
              <a:ext uri="{FF2B5EF4-FFF2-40B4-BE49-F238E27FC236}">
                <a16:creationId xmlns:a16="http://schemas.microsoft.com/office/drawing/2014/main" id="{677F49D5-5DE4-40A4-BB30-9FF9B55C9FAB}"/>
              </a:ext>
            </a:extLst>
          </p:cNvPr>
          <p:cNvSpPr>
            <a:spLocks noGrp="1"/>
          </p:cNvSpPr>
          <p:nvPr>
            <p:ph idx="1"/>
          </p:nvPr>
        </p:nvSpPr>
        <p:spPr/>
        <p:txBody>
          <a:bodyPr/>
          <a:lstStyle/>
          <a:p>
            <a:pPr marL="0" indent="0">
              <a:buNone/>
            </a:pPr>
            <a:r>
              <a:rPr lang="es-CO" dirty="0"/>
              <a:t>Algunos ejemplos de organismos nacionales de normalización son:</a:t>
            </a:r>
          </a:p>
          <a:p>
            <a:pPr marL="0" indent="0">
              <a:buNone/>
            </a:pPr>
            <a:endParaRPr lang="es-CO" dirty="0"/>
          </a:p>
        </p:txBody>
      </p:sp>
      <p:pic>
        <p:nvPicPr>
          <p:cNvPr id="5" name="Imagen 4">
            <a:extLst>
              <a:ext uri="{FF2B5EF4-FFF2-40B4-BE49-F238E27FC236}">
                <a16:creationId xmlns:a16="http://schemas.microsoft.com/office/drawing/2014/main" id="{95B509BB-03FA-4F7D-9DD5-438D7FAE25A9}"/>
              </a:ext>
            </a:extLst>
          </p:cNvPr>
          <p:cNvPicPr>
            <a:picLocks noChangeAspect="1"/>
          </p:cNvPicPr>
          <p:nvPr/>
        </p:nvPicPr>
        <p:blipFill>
          <a:blip r:embed="rId2"/>
          <a:stretch>
            <a:fillRect/>
          </a:stretch>
        </p:blipFill>
        <p:spPr>
          <a:xfrm>
            <a:off x="1451579" y="2614289"/>
            <a:ext cx="7989197" cy="3934978"/>
          </a:xfrm>
          <a:prstGeom prst="rect">
            <a:avLst/>
          </a:prstGeom>
        </p:spPr>
      </p:pic>
    </p:spTree>
    <p:extLst>
      <p:ext uri="{BB962C8B-B14F-4D97-AF65-F5344CB8AC3E}">
        <p14:creationId xmlns:p14="http://schemas.microsoft.com/office/powerpoint/2010/main" val="2069044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85F54B56-E0B8-48A4-8573-B816FC29FD67}"/>
              </a:ext>
            </a:extLst>
          </p:cNvPr>
          <p:cNvPicPr>
            <a:picLocks noGrp="1" noChangeAspect="1"/>
          </p:cNvPicPr>
          <p:nvPr>
            <p:ph idx="1"/>
          </p:nvPr>
        </p:nvPicPr>
        <p:blipFill>
          <a:blip r:embed="rId2"/>
          <a:stretch>
            <a:fillRect/>
          </a:stretch>
        </p:blipFill>
        <p:spPr>
          <a:xfrm>
            <a:off x="1656521" y="552728"/>
            <a:ext cx="7585975" cy="5074403"/>
          </a:xfrm>
          <a:prstGeom prst="rect">
            <a:avLst/>
          </a:prstGeom>
        </p:spPr>
      </p:pic>
      <p:sp>
        <p:nvSpPr>
          <p:cNvPr id="5" name="Rectángulo 4">
            <a:extLst>
              <a:ext uri="{FF2B5EF4-FFF2-40B4-BE49-F238E27FC236}">
                <a16:creationId xmlns:a16="http://schemas.microsoft.com/office/drawing/2014/main" id="{0E7A2FCA-8CCA-45BB-A03D-B9BA31ECCF4A}"/>
              </a:ext>
            </a:extLst>
          </p:cNvPr>
          <p:cNvSpPr/>
          <p:nvPr/>
        </p:nvSpPr>
        <p:spPr>
          <a:xfrm>
            <a:off x="1656521" y="5841339"/>
            <a:ext cx="10161553" cy="523220"/>
          </a:xfrm>
          <a:prstGeom prst="rect">
            <a:avLst/>
          </a:prstGeom>
        </p:spPr>
        <p:txBody>
          <a:bodyPr wrap="square">
            <a:spAutoFit/>
          </a:bodyPr>
          <a:lstStyle/>
          <a:p>
            <a:r>
              <a:rPr lang="es-CO" sz="1400" dirty="0">
                <a:hlinkClick r:id="rId3"/>
              </a:rPr>
              <a:t>https://es.wikipedia.org/wiki/Normalizaci%C3%B3n#Organismos_Nacionales_de_Normalizaci.C3.B3n</a:t>
            </a:r>
            <a:endParaRPr lang="es-CO" sz="1400" dirty="0"/>
          </a:p>
          <a:p>
            <a:endParaRPr lang="es-CO" sz="1400" dirty="0"/>
          </a:p>
        </p:txBody>
      </p:sp>
    </p:spTree>
    <p:extLst>
      <p:ext uri="{BB962C8B-B14F-4D97-AF65-F5344CB8AC3E}">
        <p14:creationId xmlns:p14="http://schemas.microsoft.com/office/powerpoint/2010/main" val="2294839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765536-F628-42B1-A5DF-22CC6852C2CC}"/>
              </a:ext>
            </a:extLst>
          </p:cNvPr>
          <p:cNvSpPr>
            <a:spLocks noGrp="1"/>
          </p:cNvSpPr>
          <p:nvPr>
            <p:ph type="title"/>
          </p:nvPr>
        </p:nvSpPr>
        <p:spPr/>
        <p:txBody>
          <a:bodyPr/>
          <a:lstStyle/>
          <a:p>
            <a:endParaRPr lang="es-CO" dirty="0"/>
          </a:p>
        </p:txBody>
      </p:sp>
      <p:sp>
        <p:nvSpPr>
          <p:cNvPr id="5" name="Rectángulo 4">
            <a:extLst>
              <a:ext uri="{FF2B5EF4-FFF2-40B4-BE49-F238E27FC236}">
                <a16:creationId xmlns:a16="http://schemas.microsoft.com/office/drawing/2014/main" id="{B6C39E38-B1E0-4A69-A47E-42F4DC599B3E}"/>
              </a:ext>
            </a:extLst>
          </p:cNvPr>
          <p:cNvSpPr/>
          <p:nvPr/>
        </p:nvSpPr>
        <p:spPr>
          <a:xfrm>
            <a:off x="3894329" y="5490188"/>
            <a:ext cx="4893263" cy="646331"/>
          </a:xfrm>
          <a:prstGeom prst="rect">
            <a:avLst/>
          </a:prstGeom>
        </p:spPr>
        <p:txBody>
          <a:bodyPr wrap="none">
            <a:spAutoFit/>
          </a:bodyPr>
          <a:lstStyle/>
          <a:p>
            <a:r>
              <a:rPr lang="es-CO" dirty="0">
                <a:hlinkClick r:id="rId3"/>
              </a:rPr>
              <a:t>https://www.youtube.com/watch?v=TEKS9R0nLEY</a:t>
            </a:r>
            <a:endParaRPr lang="es-CO" dirty="0"/>
          </a:p>
          <a:p>
            <a:endParaRPr lang="es-CO" dirty="0"/>
          </a:p>
        </p:txBody>
      </p:sp>
      <p:pic>
        <p:nvPicPr>
          <p:cNvPr id="8" name="TEKS9R0nLEY">
            <a:hlinkClick r:id="" action="ppaction://media"/>
            <a:extLst>
              <a:ext uri="{FF2B5EF4-FFF2-40B4-BE49-F238E27FC236}">
                <a16:creationId xmlns:a16="http://schemas.microsoft.com/office/drawing/2014/main" id="{2C13B02C-F7DB-433D-B202-4AEBE831DC27}"/>
              </a:ext>
            </a:extLst>
          </p:cNvPr>
          <p:cNvPicPr>
            <a:picLocks noGrp="1" noRot="1" noChangeAspect="1"/>
          </p:cNvPicPr>
          <p:nvPr>
            <p:ph idx="1"/>
            <a:videoFile r:link="rId1"/>
          </p:nvPr>
        </p:nvPicPr>
        <p:blipFill>
          <a:blip r:embed="rId4"/>
          <a:stretch>
            <a:fillRect/>
          </a:stretch>
        </p:blipFill>
        <p:spPr>
          <a:xfrm>
            <a:off x="3564835" y="1013515"/>
            <a:ext cx="5353878" cy="4015409"/>
          </a:xfrm>
          <a:prstGeom prst="rect">
            <a:avLst/>
          </a:prstGeom>
        </p:spPr>
      </p:pic>
    </p:spTree>
    <p:extLst>
      <p:ext uri="{BB962C8B-B14F-4D97-AF65-F5344CB8AC3E}">
        <p14:creationId xmlns:p14="http://schemas.microsoft.com/office/powerpoint/2010/main" val="3065941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E698F4B-0CC2-4CAF-9DC4-DD0FC35EF361}"/>
              </a:ext>
            </a:extLst>
          </p:cNvPr>
          <p:cNvSpPr>
            <a:spLocks noGrp="1"/>
          </p:cNvSpPr>
          <p:nvPr>
            <p:ph type="ctrTitle"/>
          </p:nvPr>
        </p:nvSpPr>
        <p:spPr>
          <a:xfrm>
            <a:off x="2523797" y="1160106"/>
            <a:ext cx="8637073" cy="2541431"/>
          </a:xfrm>
        </p:spPr>
        <p:txBody>
          <a:bodyPr>
            <a:normAutofit/>
          </a:bodyPr>
          <a:lstStyle/>
          <a:p>
            <a:r>
              <a:rPr lang="es-ES" sz="4400" dirty="0"/>
              <a:t>Instituto Colombiano de Normas Técnicas y Certificación - </a:t>
            </a:r>
            <a:r>
              <a:rPr lang="es-ES" sz="4400" dirty="0" err="1"/>
              <a:t>icontec</a:t>
            </a:r>
            <a:br>
              <a:rPr lang="es-ES" sz="4400" dirty="0"/>
            </a:br>
            <a:endParaRPr lang="es-CO" sz="4400" dirty="0"/>
          </a:p>
        </p:txBody>
      </p:sp>
      <p:sp>
        <p:nvSpPr>
          <p:cNvPr id="5" name="Subtítulo 4">
            <a:extLst>
              <a:ext uri="{FF2B5EF4-FFF2-40B4-BE49-F238E27FC236}">
                <a16:creationId xmlns:a16="http://schemas.microsoft.com/office/drawing/2014/main" id="{E3867AD4-EEA3-423E-AFDA-5367DBD59CDA}"/>
              </a:ext>
            </a:extLst>
          </p:cNvPr>
          <p:cNvSpPr>
            <a:spLocks noGrp="1"/>
          </p:cNvSpPr>
          <p:nvPr>
            <p:ph type="subTitle" idx="1"/>
          </p:nvPr>
        </p:nvSpPr>
        <p:spPr/>
        <p:txBody>
          <a:bodyPr/>
          <a:lstStyle/>
          <a:p>
            <a:endParaRPr lang="es-CO"/>
          </a:p>
        </p:txBody>
      </p:sp>
    </p:spTree>
    <p:extLst>
      <p:ext uri="{BB962C8B-B14F-4D97-AF65-F5344CB8AC3E}">
        <p14:creationId xmlns:p14="http://schemas.microsoft.com/office/powerpoint/2010/main" val="2618502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3FD992D0-3604-4F10-8753-7113D7682C62}"/>
              </a:ext>
            </a:extLst>
          </p:cNvPr>
          <p:cNvPicPr>
            <a:picLocks noGrp="1" noChangeAspect="1"/>
          </p:cNvPicPr>
          <p:nvPr>
            <p:ph idx="1"/>
          </p:nvPr>
        </p:nvPicPr>
        <p:blipFill>
          <a:blip r:embed="rId2"/>
          <a:stretch>
            <a:fillRect/>
          </a:stretch>
        </p:blipFill>
        <p:spPr>
          <a:xfrm>
            <a:off x="7484373" y="658745"/>
            <a:ext cx="4376324" cy="4993121"/>
          </a:xfrm>
          <a:prstGeom prst="rect">
            <a:avLst/>
          </a:prstGeom>
        </p:spPr>
      </p:pic>
      <p:sp>
        <p:nvSpPr>
          <p:cNvPr id="5" name="Rectángulo 4">
            <a:extLst>
              <a:ext uri="{FF2B5EF4-FFF2-40B4-BE49-F238E27FC236}">
                <a16:creationId xmlns:a16="http://schemas.microsoft.com/office/drawing/2014/main" id="{27D5ED98-86A9-4EA2-AF9E-3AB2273F44AF}"/>
              </a:ext>
            </a:extLst>
          </p:cNvPr>
          <p:cNvSpPr/>
          <p:nvPr/>
        </p:nvSpPr>
        <p:spPr>
          <a:xfrm>
            <a:off x="755374" y="2423916"/>
            <a:ext cx="6096000" cy="1754326"/>
          </a:xfrm>
          <a:prstGeom prst="rect">
            <a:avLst/>
          </a:prstGeom>
        </p:spPr>
        <p:txBody>
          <a:bodyPr>
            <a:spAutoFit/>
          </a:bodyPr>
          <a:lstStyle/>
          <a:p>
            <a:pPr algn="just"/>
            <a:r>
              <a:rPr lang="es-CO" dirty="0">
                <a:solidFill>
                  <a:srgbClr val="222222"/>
                </a:solidFill>
                <a:latin typeface="Arial" panose="020B0604020202020204" pitchFamily="34" charset="0"/>
              </a:rPr>
              <a:t>es el </a:t>
            </a:r>
            <a:r>
              <a:rPr lang="es-CO" b="1" dirty="0">
                <a:solidFill>
                  <a:srgbClr val="C00000"/>
                </a:solidFill>
                <a:latin typeface="Arial" panose="020B0604020202020204" pitchFamily="34" charset="0"/>
              </a:rPr>
              <a:t>Organismo Nacional de Normalización de Colombia</a:t>
            </a:r>
            <a:r>
              <a:rPr lang="es-CO" dirty="0">
                <a:solidFill>
                  <a:srgbClr val="222222"/>
                </a:solidFill>
                <a:latin typeface="Arial" panose="020B0604020202020204" pitchFamily="34" charset="0"/>
              </a:rPr>
              <a:t>. Entre sus labores se destaca la reproducción de normas técnicas y la certificación de normas de calidad para empresas y actividades profesionales. ICONTEC es el representante de la </a:t>
            </a:r>
            <a:r>
              <a:rPr lang="es-CO" dirty="0">
                <a:solidFill>
                  <a:srgbClr val="222222"/>
                </a:solidFill>
                <a:latin typeface="Arial" panose="020B0604020202020204" pitchFamily="34" charset="0"/>
                <a:hlinkClick r:id="rId3" tooltip="Organización Internacional para la Estandarización"/>
              </a:rPr>
              <a:t>Organización Internacional para la Estandarización</a:t>
            </a:r>
            <a:r>
              <a:rPr lang="es-CO" dirty="0">
                <a:solidFill>
                  <a:srgbClr val="222222"/>
                </a:solidFill>
                <a:latin typeface="Arial" panose="020B0604020202020204" pitchFamily="34" charset="0"/>
              </a:rPr>
              <a:t> (ISO), en Colombia.</a:t>
            </a:r>
            <a:endParaRPr lang="es-CO" dirty="0"/>
          </a:p>
        </p:txBody>
      </p:sp>
    </p:spTree>
    <p:extLst>
      <p:ext uri="{BB962C8B-B14F-4D97-AF65-F5344CB8AC3E}">
        <p14:creationId xmlns:p14="http://schemas.microsoft.com/office/powerpoint/2010/main" val="2530952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39D978-6A26-4732-A4F2-CBA0AA38263E}"/>
              </a:ext>
            </a:extLst>
          </p:cNvPr>
          <p:cNvSpPr>
            <a:spLocks noGrp="1"/>
          </p:cNvSpPr>
          <p:nvPr>
            <p:ph type="title"/>
          </p:nvPr>
        </p:nvSpPr>
        <p:spPr/>
        <p:txBody>
          <a:bodyPr/>
          <a:lstStyle/>
          <a:p>
            <a:r>
              <a:rPr lang="es-CO" dirty="0"/>
              <a:t>ICONTEC</a:t>
            </a:r>
          </a:p>
        </p:txBody>
      </p:sp>
      <p:sp>
        <p:nvSpPr>
          <p:cNvPr id="3" name="Marcador de contenido 2">
            <a:extLst>
              <a:ext uri="{FF2B5EF4-FFF2-40B4-BE49-F238E27FC236}">
                <a16:creationId xmlns:a16="http://schemas.microsoft.com/office/drawing/2014/main" id="{90334C53-597D-44B4-97A5-C1032C8EA536}"/>
              </a:ext>
            </a:extLst>
          </p:cNvPr>
          <p:cNvSpPr>
            <a:spLocks noGrp="1"/>
          </p:cNvSpPr>
          <p:nvPr>
            <p:ph idx="1"/>
          </p:nvPr>
        </p:nvSpPr>
        <p:spPr/>
        <p:txBody>
          <a:bodyPr>
            <a:normAutofit fontScale="92500" lnSpcReduction="10000"/>
          </a:bodyPr>
          <a:lstStyle/>
          <a:p>
            <a:pPr marL="0" indent="0" algn="just">
              <a:buNone/>
            </a:pPr>
            <a:r>
              <a:rPr lang="es-CO" dirty="0"/>
              <a:t>es un organismo multinacional de carácter privado, sin ánimo de lucro, que trabaja para fomentar la normalización, la certificación, la metrología y la gestión de la calidad en Colombia. Está conformado por la vinculación voluntaria de representantes del Gobierno Nacional, de los sectores privados de la producción, distribución y consumo, el sector tecnológico en sus diferentes ramas y por todas aquellas personas jurídicas y naturales que tengan interés en pertenecer a él.</a:t>
            </a:r>
          </a:p>
          <a:p>
            <a:pPr marL="0" indent="0" algn="just">
              <a:buNone/>
            </a:pPr>
            <a:r>
              <a:rPr lang="es-CO" dirty="0"/>
              <a:t>En el campo de la normalización, la misión del Instituto es </a:t>
            </a:r>
            <a:r>
              <a:rPr lang="es-CO" dirty="0">
                <a:solidFill>
                  <a:srgbClr val="C00000"/>
                </a:solidFill>
              </a:rPr>
              <a:t>promover, desarrollar y guiar la aplicación de Normas Técnicas Colombianas (NTC) y otros documentos normativos</a:t>
            </a:r>
            <a:r>
              <a:rPr lang="es-CO" dirty="0"/>
              <a:t>, con el fin de alcanzar una economía óptima de conjunto, el mejoramiento de la calidad y también facilitar las relaciones cliente-proveedor, en el ámbito empresarial nacional o internacional.</a:t>
            </a:r>
          </a:p>
        </p:txBody>
      </p:sp>
    </p:spTree>
    <p:extLst>
      <p:ext uri="{BB962C8B-B14F-4D97-AF65-F5344CB8AC3E}">
        <p14:creationId xmlns:p14="http://schemas.microsoft.com/office/powerpoint/2010/main" val="3818987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D78C62-3111-4E7E-B406-700A4ADA9AC5}"/>
              </a:ext>
            </a:extLst>
          </p:cNvPr>
          <p:cNvSpPr>
            <a:spLocks noGrp="1"/>
          </p:cNvSpPr>
          <p:nvPr>
            <p:ph type="title"/>
          </p:nvPr>
        </p:nvSpPr>
        <p:spPr/>
        <p:txBody>
          <a:bodyPr/>
          <a:lstStyle/>
          <a:p>
            <a:endParaRPr lang="es-CO"/>
          </a:p>
        </p:txBody>
      </p:sp>
      <p:sp>
        <p:nvSpPr>
          <p:cNvPr id="3" name="Marcador de contenido 2">
            <a:extLst>
              <a:ext uri="{FF2B5EF4-FFF2-40B4-BE49-F238E27FC236}">
                <a16:creationId xmlns:a16="http://schemas.microsoft.com/office/drawing/2014/main" id="{41AB5158-79C5-401C-9B95-4E9C64DDC90D}"/>
              </a:ext>
            </a:extLst>
          </p:cNvPr>
          <p:cNvSpPr>
            <a:spLocks noGrp="1"/>
          </p:cNvSpPr>
          <p:nvPr>
            <p:ph idx="1"/>
          </p:nvPr>
        </p:nvSpPr>
        <p:spPr>
          <a:xfrm>
            <a:off x="1451578" y="1848679"/>
            <a:ext cx="9603275" cy="5009321"/>
          </a:xfrm>
        </p:spPr>
        <p:txBody>
          <a:bodyPr>
            <a:normAutofit/>
          </a:bodyPr>
          <a:lstStyle/>
          <a:p>
            <a:pPr marL="0" indent="0" algn="just">
              <a:buNone/>
            </a:pPr>
            <a:r>
              <a:rPr lang="es-CO" dirty="0"/>
              <a:t>Adicionalmente, el Instituto es miembro activo de los más importantes organismos regionales e internacionales de normalización, lo cual le permite participar en la definición y desarrollo de normas internacionales y regionales, y así estar a la vanguardia en información y tecnología.</a:t>
            </a:r>
          </a:p>
          <a:p>
            <a:pPr marL="0" indent="0" algn="just">
              <a:buNone/>
            </a:pPr>
            <a:r>
              <a:rPr lang="es-CO" dirty="0"/>
              <a:t>es un organismo de certificación con cubrimiento mundial, gracias a su vinculación a la Red Internacional de Certificación, </a:t>
            </a:r>
            <a:r>
              <a:rPr lang="es-CO" dirty="0" err="1"/>
              <a:t>IQNet</a:t>
            </a:r>
            <a:r>
              <a:rPr lang="es-CO" dirty="0"/>
              <a:t> (red que integra a las entidades certificadoras más importantes, con más de 150 subsidiarias alrededor del mundo y con cuarenta acreditaciones).</a:t>
            </a:r>
          </a:p>
          <a:p>
            <a:pPr marL="0" indent="0" algn="just">
              <a:buNone/>
            </a:pPr>
            <a:r>
              <a:rPr lang="es-CO" dirty="0"/>
              <a:t>El Instituto tiene un alcance y cobertura internacional, porque cuenta con oficinas en Ecuador, Perú, Chile, Guatemala y El Salvador; y representaciones en Panamá, Costa Rica, Honduras, Nicaragua y República.</a:t>
            </a:r>
          </a:p>
          <a:p>
            <a:endParaRPr lang="es-CO" dirty="0"/>
          </a:p>
        </p:txBody>
      </p:sp>
    </p:spTree>
    <p:extLst>
      <p:ext uri="{BB962C8B-B14F-4D97-AF65-F5344CB8AC3E}">
        <p14:creationId xmlns:p14="http://schemas.microsoft.com/office/powerpoint/2010/main" val="520725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25B829-FAF6-4BFA-8023-AFAF7A0F9DC8}"/>
              </a:ext>
            </a:extLst>
          </p:cNvPr>
          <p:cNvSpPr>
            <a:spLocks noGrp="1"/>
          </p:cNvSpPr>
          <p:nvPr>
            <p:ph type="title"/>
          </p:nvPr>
        </p:nvSpPr>
        <p:spPr/>
        <p:txBody>
          <a:bodyPr/>
          <a:lstStyle/>
          <a:p>
            <a:r>
              <a:rPr lang="es-CO" dirty="0"/>
              <a:t>Certificación</a:t>
            </a:r>
            <a:br>
              <a:rPr lang="es-CO" dirty="0"/>
            </a:br>
            <a:endParaRPr lang="es-CO" dirty="0"/>
          </a:p>
        </p:txBody>
      </p:sp>
      <p:sp>
        <p:nvSpPr>
          <p:cNvPr id="3" name="Marcador de contenido 2">
            <a:extLst>
              <a:ext uri="{FF2B5EF4-FFF2-40B4-BE49-F238E27FC236}">
                <a16:creationId xmlns:a16="http://schemas.microsoft.com/office/drawing/2014/main" id="{6D5F116E-72E9-41E6-84E8-822E042FA732}"/>
              </a:ext>
            </a:extLst>
          </p:cNvPr>
          <p:cNvSpPr>
            <a:spLocks noGrp="1"/>
          </p:cNvSpPr>
          <p:nvPr>
            <p:ph idx="1"/>
          </p:nvPr>
        </p:nvSpPr>
        <p:spPr>
          <a:xfrm>
            <a:off x="980661" y="2015732"/>
            <a:ext cx="10074193" cy="4159781"/>
          </a:xfrm>
        </p:spPr>
        <p:txBody>
          <a:bodyPr>
            <a:normAutofit fontScale="85000" lnSpcReduction="10000"/>
          </a:bodyPr>
          <a:lstStyle/>
          <a:p>
            <a:pPr marL="0" indent="0" algn="just">
              <a:buNone/>
            </a:pPr>
            <a:r>
              <a:rPr lang="es-CO" dirty="0"/>
              <a:t>Desde 1991, ICONTEC trabaja conjuntamente con el sector empresarial nacional e internacional en la certificación de sistemas de gestión. Por esta razón, fue el primer organismo de certificación que otorgó un certificado de sistema de gestión de la calidad en Colombia.</a:t>
            </a:r>
          </a:p>
          <a:p>
            <a:pPr marL="0" indent="0" algn="just">
              <a:buNone/>
            </a:pPr>
            <a:r>
              <a:rPr lang="es-CO" dirty="0"/>
              <a:t>Actualmente, es líder en la certificación de sistemas de gestión en el país y desarrolla actividades de certificación en países de Centro y Sur América como Ecuador, Perú, Chile, Bolivia, El Salvador, Estados Unidos, Guatemala, Nicaragua, Costa Rica, Honduras, Panamá, Venezuela y República Dominicana.</a:t>
            </a:r>
          </a:p>
          <a:p>
            <a:pPr marL="0" indent="0" algn="just">
              <a:buNone/>
            </a:pPr>
            <a:r>
              <a:rPr lang="es-CO" dirty="0"/>
              <a:t>El reconocimiento internacional de sus certificados de sistemas de gestión de ICONTEC está respaldado porque se encuentra acreditado con la Junta Nacional de Acreditación de ANSI - ASQ (ANAB), con el Instituto Americano de Normas Nacionales (ANSI) de Estados Unidos, con la Asociación Alemana de Acreditación (TGA), con el Instituto Nacional de Normalización (INN) de Chile, y con el Instituto Nacional de Defensa de la Competencia y de la Protección de la Propiedad Intelectual (Indecopi) de Perú. Adicionalmente pertenece a </a:t>
            </a:r>
            <a:r>
              <a:rPr lang="es-CO" dirty="0" err="1"/>
              <a:t>IQNet</a:t>
            </a:r>
            <a:r>
              <a:rPr lang="es-CO" dirty="0"/>
              <a:t>, la más importante red internacional de certificación del mundo, la cual promueve el reconocimiento de los certificados de sistemas de gestión en el ámbito internacional.</a:t>
            </a:r>
          </a:p>
          <a:p>
            <a:pPr algn="just"/>
            <a:endParaRPr lang="es-CO" dirty="0"/>
          </a:p>
        </p:txBody>
      </p:sp>
    </p:spTree>
    <p:extLst>
      <p:ext uri="{BB962C8B-B14F-4D97-AF65-F5344CB8AC3E}">
        <p14:creationId xmlns:p14="http://schemas.microsoft.com/office/powerpoint/2010/main" val="3821885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63991-8338-46F7-883E-FDB8980BBF08}"/>
              </a:ext>
            </a:extLst>
          </p:cNvPr>
          <p:cNvSpPr>
            <a:spLocks noGrp="1"/>
          </p:cNvSpPr>
          <p:nvPr>
            <p:ph type="title"/>
          </p:nvPr>
        </p:nvSpPr>
        <p:spPr/>
        <p:txBody>
          <a:bodyPr/>
          <a:lstStyle/>
          <a:p>
            <a:r>
              <a:rPr lang="es-CO" b="1" dirty="0" err="1"/>
              <a:t>ndustria</a:t>
            </a:r>
            <a:r>
              <a:rPr lang="es-CO" b="1" dirty="0"/>
              <a:t> y productos químicos</a:t>
            </a:r>
            <a:endParaRPr lang="es-CO" dirty="0"/>
          </a:p>
        </p:txBody>
      </p:sp>
      <p:sp>
        <p:nvSpPr>
          <p:cNvPr id="3" name="Marcador de contenido 2">
            <a:extLst>
              <a:ext uri="{FF2B5EF4-FFF2-40B4-BE49-F238E27FC236}">
                <a16:creationId xmlns:a16="http://schemas.microsoft.com/office/drawing/2014/main" id="{CA8AEFDC-ED53-4691-82B0-3875126090C9}"/>
              </a:ext>
            </a:extLst>
          </p:cNvPr>
          <p:cNvSpPr>
            <a:spLocks noGrp="1"/>
          </p:cNvSpPr>
          <p:nvPr>
            <p:ph idx="1"/>
          </p:nvPr>
        </p:nvSpPr>
        <p:spPr/>
        <p:txBody>
          <a:bodyPr>
            <a:normAutofit fontScale="92500" lnSpcReduction="20000"/>
          </a:bodyPr>
          <a:lstStyle/>
          <a:p>
            <a:pPr marL="0" indent="0" algn="just">
              <a:buNone/>
            </a:pPr>
            <a:r>
              <a:rPr lang="es-CO" dirty="0"/>
              <a:t>La transformación de materias primas en productos para el consumo final, involucra el cumplimiento de una serie de requisitos mínimos para el logro óptimo de dichos productos.</a:t>
            </a:r>
          </a:p>
          <a:p>
            <a:pPr marL="0" indent="0" algn="just">
              <a:buNone/>
            </a:pPr>
            <a:r>
              <a:rPr lang="es-CO" dirty="0"/>
              <a:t>Es este el sector en el que mayor número de empleos se genera y el que usualmente tiene una gran influencia en el crecimiento económico de un país. Lograr procesos limpios, con óptima calidad, que logren la satisfacción del usuario final, son factores determinantes por tanto, en el desarrollo de los países.</a:t>
            </a:r>
          </a:p>
          <a:p>
            <a:pPr marL="0" indent="0" algn="just">
              <a:buNone/>
            </a:pPr>
            <a:br>
              <a:rPr lang="es-CO" dirty="0"/>
            </a:br>
            <a:r>
              <a:rPr lang="es-CO" dirty="0"/>
              <a:t>La certificación de procesos, productos, proveedores y en general todos los aspectos involucrados en la cadena de producción, son una respuesta óptima a las necesidades del usuario final.</a:t>
            </a:r>
          </a:p>
          <a:p>
            <a:pPr marL="0" indent="0">
              <a:buNone/>
            </a:pPr>
            <a:endParaRPr lang="es-CO" dirty="0"/>
          </a:p>
        </p:txBody>
      </p:sp>
    </p:spTree>
    <p:extLst>
      <p:ext uri="{BB962C8B-B14F-4D97-AF65-F5344CB8AC3E}">
        <p14:creationId xmlns:p14="http://schemas.microsoft.com/office/powerpoint/2010/main" val="3825356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5D8E6E-BAED-48BA-8A8E-640CC6F1569B}"/>
              </a:ext>
            </a:extLst>
          </p:cNvPr>
          <p:cNvSpPr>
            <a:spLocks noGrp="1"/>
          </p:cNvSpPr>
          <p:nvPr>
            <p:ph type="title"/>
          </p:nvPr>
        </p:nvSpPr>
        <p:spPr>
          <a:xfrm>
            <a:off x="1345561" y="486467"/>
            <a:ext cx="9603275" cy="1049235"/>
          </a:xfrm>
        </p:spPr>
        <p:txBody>
          <a:bodyPr>
            <a:normAutofit fontScale="90000"/>
          </a:bodyPr>
          <a:lstStyle/>
          <a:p>
            <a:br>
              <a:rPr lang="es-CO" dirty="0"/>
            </a:br>
            <a:r>
              <a:rPr lang="es-CO" dirty="0"/>
              <a:t>Conozca los servicios que ofrece ICONTEC para este sector.​​</a:t>
            </a:r>
            <a:br>
              <a:rPr lang="es-CO" dirty="0"/>
            </a:br>
            <a:endParaRPr lang="es-CO" dirty="0"/>
          </a:p>
        </p:txBody>
      </p:sp>
      <p:pic>
        <p:nvPicPr>
          <p:cNvPr id="4" name="Imagen 3">
            <a:extLst>
              <a:ext uri="{FF2B5EF4-FFF2-40B4-BE49-F238E27FC236}">
                <a16:creationId xmlns:a16="http://schemas.microsoft.com/office/drawing/2014/main" id="{D0780FB2-EC7B-4A36-AF3C-0791C59D413E}"/>
              </a:ext>
            </a:extLst>
          </p:cNvPr>
          <p:cNvPicPr>
            <a:picLocks noChangeAspect="1"/>
          </p:cNvPicPr>
          <p:nvPr/>
        </p:nvPicPr>
        <p:blipFill>
          <a:blip r:embed="rId2"/>
          <a:stretch>
            <a:fillRect/>
          </a:stretch>
        </p:blipFill>
        <p:spPr>
          <a:xfrm>
            <a:off x="1100758" y="2122625"/>
            <a:ext cx="2286000" cy="1552575"/>
          </a:xfrm>
          <a:prstGeom prst="rect">
            <a:avLst/>
          </a:prstGeom>
        </p:spPr>
      </p:pic>
      <p:pic>
        <p:nvPicPr>
          <p:cNvPr id="5" name="Imagen 4">
            <a:extLst>
              <a:ext uri="{FF2B5EF4-FFF2-40B4-BE49-F238E27FC236}">
                <a16:creationId xmlns:a16="http://schemas.microsoft.com/office/drawing/2014/main" id="{0BAAD886-BB73-4C60-B8EA-FEC9BD5D35A9}"/>
              </a:ext>
            </a:extLst>
          </p:cNvPr>
          <p:cNvPicPr>
            <a:picLocks noChangeAspect="1"/>
          </p:cNvPicPr>
          <p:nvPr/>
        </p:nvPicPr>
        <p:blipFill>
          <a:blip r:embed="rId3"/>
          <a:stretch>
            <a:fillRect/>
          </a:stretch>
        </p:blipFill>
        <p:spPr>
          <a:xfrm>
            <a:off x="3624676" y="2122625"/>
            <a:ext cx="2371725" cy="3895725"/>
          </a:xfrm>
          <a:prstGeom prst="rect">
            <a:avLst/>
          </a:prstGeom>
        </p:spPr>
      </p:pic>
      <p:pic>
        <p:nvPicPr>
          <p:cNvPr id="6" name="Imagen 5">
            <a:extLst>
              <a:ext uri="{FF2B5EF4-FFF2-40B4-BE49-F238E27FC236}">
                <a16:creationId xmlns:a16="http://schemas.microsoft.com/office/drawing/2014/main" id="{CDF886EB-C1D6-425A-8525-E28413A1AD88}"/>
              </a:ext>
            </a:extLst>
          </p:cNvPr>
          <p:cNvPicPr>
            <a:picLocks noChangeAspect="1"/>
          </p:cNvPicPr>
          <p:nvPr/>
        </p:nvPicPr>
        <p:blipFill>
          <a:blip r:embed="rId4"/>
          <a:stretch>
            <a:fillRect/>
          </a:stretch>
        </p:blipFill>
        <p:spPr>
          <a:xfrm>
            <a:off x="6472237" y="2122625"/>
            <a:ext cx="2295525" cy="2876550"/>
          </a:xfrm>
          <a:prstGeom prst="rect">
            <a:avLst/>
          </a:prstGeom>
        </p:spPr>
      </p:pic>
      <p:pic>
        <p:nvPicPr>
          <p:cNvPr id="7" name="Imagen 6">
            <a:extLst>
              <a:ext uri="{FF2B5EF4-FFF2-40B4-BE49-F238E27FC236}">
                <a16:creationId xmlns:a16="http://schemas.microsoft.com/office/drawing/2014/main" id="{8C2B545F-FD90-4631-B133-BD8F5D07871D}"/>
              </a:ext>
            </a:extLst>
          </p:cNvPr>
          <p:cNvPicPr>
            <a:picLocks noChangeAspect="1"/>
          </p:cNvPicPr>
          <p:nvPr/>
        </p:nvPicPr>
        <p:blipFill>
          <a:blip r:embed="rId5"/>
          <a:stretch>
            <a:fillRect/>
          </a:stretch>
        </p:blipFill>
        <p:spPr>
          <a:xfrm>
            <a:off x="9130126" y="2125935"/>
            <a:ext cx="2333625" cy="2943225"/>
          </a:xfrm>
          <a:prstGeom prst="rect">
            <a:avLst/>
          </a:prstGeom>
        </p:spPr>
      </p:pic>
    </p:spTree>
    <p:extLst>
      <p:ext uri="{BB962C8B-B14F-4D97-AF65-F5344CB8AC3E}">
        <p14:creationId xmlns:p14="http://schemas.microsoft.com/office/powerpoint/2010/main" val="3584287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83932-7E87-4DA1-B907-A27DAAC64D65}"/>
              </a:ext>
            </a:extLst>
          </p:cNvPr>
          <p:cNvSpPr>
            <a:spLocks noGrp="1"/>
          </p:cNvSpPr>
          <p:nvPr>
            <p:ph type="title"/>
          </p:nvPr>
        </p:nvSpPr>
        <p:spPr/>
        <p:txBody>
          <a:bodyPr/>
          <a:lstStyle/>
          <a:p>
            <a:r>
              <a:rPr lang="es-CO" dirty="0"/>
              <a:t>Que son?</a:t>
            </a:r>
          </a:p>
        </p:txBody>
      </p:sp>
      <p:graphicFrame>
        <p:nvGraphicFramePr>
          <p:cNvPr id="4" name="Diagrama 3">
            <a:extLst>
              <a:ext uri="{FF2B5EF4-FFF2-40B4-BE49-F238E27FC236}">
                <a16:creationId xmlns:a16="http://schemas.microsoft.com/office/drawing/2014/main" id="{40F3A915-0A44-46CB-961D-C613736DC13E}"/>
              </a:ext>
            </a:extLst>
          </p:cNvPr>
          <p:cNvGraphicFramePr/>
          <p:nvPr>
            <p:extLst>
              <p:ext uri="{D42A27DB-BD31-4B8C-83A1-F6EECF244321}">
                <p14:modId xmlns:p14="http://schemas.microsoft.com/office/powerpoint/2010/main" val="3179334260"/>
              </p:ext>
            </p:extLst>
          </p:nvPr>
        </p:nvGraphicFramePr>
        <p:xfrm>
          <a:off x="259308" y="1254073"/>
          <a:ext cx="1121845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0699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DE1A3F2-5EA2-4D6A-A736-1FA4622429BC}"/>
              </a:ext>
            </a:extLst>
          </p:cNvPr>
          <p:cNvSpPr>
            <a:spLocks noGrp="1"/>
          </p:cNvSpPr>
          <p:nvPr>
            <p:ph idx="1"/>
          </p:nvPr>
        </p:nvSpPr>
        <p:spPr>
          <a:xfrm>
            <a:off x="1437931" y="545911"/>
            <a:ext cx="9603275" cy="5125151"/>
          </a:xfrm>
        </p:spPr>
        <p:txBody>
          <a:bodyPr/>
          <a:lstStyle/>
          <a:p>
            <a:pPr marL="0" indent="0" algn="just">
              <a:buNone/>
            </a:pPr>
            <a:endParaRPr lang="es-CO" dirty="0"/>
          </a:p>
          <a:p>
            <a:pPr marL="0" indent="0" algn="just">
              <a:buNone/>
            </a:pPr>
            <a:r>
              <a:rPr lang="es-CO" dirty="0"/>
              <a:t>Los estándares internacionales contribuyen a hacer más simple la vida y a incrementar la efectividad de los productos y servicios que usamos diariamente. Nos ayudan a asegurar que dichos materiales, productos, procesos y servicios son los adecuados para sus propósitos.</a:t>
            </a:r>
          </a:p>
          <a:p>
            <a:pPr marL="0" indent="0" algn="just">
              <a:buNone/>
            </a:pPr>
            <a:r>
              <a:rPr lang="es-CO" dirty="0"/>
              <a:t>Existen varios Sistemas de Gestión de la Calidad, que dependiendo del giro de la organización, es el que se va a emplear.</a:t>
            </a:r>
          </a:p>
          <a:p>
            <a:pPr marL="0" indent="0" algn="just">
              <a:buNone/>
            </a:pPr>
            <a:r>
              <a:rPr lang="es-CO" dirty="0"/>
              <a:t> Todos los sistemas se encuentran normados bajo un organismo internacional no gubernamental </a:t>
            </a:r>
            <a:r>
              <a:rPr lang="es-CO" dirty="0">
                <a:solidFill>
                  <a:srgbClr val="C00000"/>
                </a:solidFill>
              </a:rPr>
              <a:t>llamado </a:t>
            </a:r>
            <a:r>
              <a:rPr lang="es-CO" b="1" dirty="0">
                <a:solidFill>
                  <a:srgbClr val="C00000"/>
                </a:solidFill>
              </a:rPr>
              <a:t>ISO</a:t>
            </a:r>
            <a:r>
              <a:rPr lang="es-CO" dirty="0">
                <a:solidFill>
                  <a:srgbClr val="C00000"/>
                </a:solidFill>
              </a:rPr>
              <a:t>, International </a:t>
            </a:r>
            <a:r>
              <a:rPr lang="es-CO" dirty="0" err="1">
                <a:solidFill>
                  <a:srgbClr val="C00000"/>
                </a:solidFill>
              </a:rPr>
              <a:t>Organization</a:t>
            </a:r>
            <a:r>
              <a:rPr lang="es-CO" dirty="0">
                <a:solidFill>
                  <a:srgbClr val="C00000"/>
                </a:solidFill>
              </a:rPr>
              <a:t> </a:t>
            </a:r>
            <a:r>
              <a:rPr lang="es-CO" dirty="0" err="1">
                <a:solidFill>
                  <a:srgbClr val="C00000"/>
                </a:solidFill>
              </a:rPr>
              <a:t>for</a:t>
            </a:r>
            <a:r>
              <a:rPr lang="es-CO" dirty="0">
                <a:solidFill>
                  <a:srgbClr val="C00000"/>
                </a:solidFill>
              </a:rPr>
              <a:t> </a:t>
            </a:r>
            <a:r>
              <a:rPr lang="es-CO" dirty="0" err="1">
                <a:solidFill>
                  <a:srgbClr val="C00000"/>
                </a:solidFill>
              </a:rPr>
              <a:t>Standardization</a:t>
            </a:r>
            <a:r>
              <a:rPr lang="es-CO" dirty="0">
                <a:solidFill>
                  <a:srgbClr val="C00000"/>
                </a:solidFill>
              </a:rPr>
              <a:t> (Organización Internacional para la Estandarización</a:t>
            </a:r>
            <a:r>
              <a:rPr lang="es-CO" dirty="0"/>
              <a:t>).</a:t>
            </a:r>
          </a:p>
        </p:txBody>
      </p:sp>
    </p:spTree>
    <p:extLst>
      <p:ext uri="{BB962C8B-B14F-4D97-AF65-F5344CB8AC3E}">
        <p14:creationId xmlns:p14="http://schemas.microsoft.com/office/powerpoint/2010/main" val="2812271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99E981-30F7-408F-AEA5-EA001ADD3A1F}"/>
              </a:ext>
            </a:extLst>
          </p:cNvPr>
          <p:cNvSpPr>
            <a:spLocks noGrp="1"/>
          </p:cNvSpPr>
          <p:nvPr>
            <p:ph type="title"/>
          </p:nvPr>
        </p:nvSpPr>
        <p:spPr/>
        <p:txBody>
          <a:bodyPr/>
          <a:lstStyle/>
          <a:p>
            <a:r>
              <a:rPr lang="es-CO" dirty="0"/>
              <a:t>Como inició?</a:t>
            </a:r>
          </a:p>
        </p:txBody>
      </p:sp>
      <p:sp>
        <p:nvSpPr>
          <p:cNvPr id="3" name="Marcador de contenido 2">
            <a:extLst>
              <a:ext uri="{FF2B5EF4-FFF2-40B4-BE49-F238E27FC236}">
                <a16:creationId xmlns:a16="http://schemas.microsoft.com/office/drawing/2014/main" id="{0C225DF0-1A68-4D15-A3F3-8723B842DDF3}"/>
              </a:ext>
            </a:extLst>
          </p:cNvPr>
          <p:cNvSpPr>
            <a:spLocks noGrp="1"/>
          </p:cNvSpPr>
          <p:nvPr>
            <p:ph idx="1"/>
          </p:nvPr>
        </p:nvSpPr>
        <p:spPr>
          <a:xfrm>
            <a:off x="1451579" y="2015732"/>
            <a:ext cx="9603275" cy="3675384"/>
          </a:xfrm>
        </p:spPr>
        <p:txBody>
          <a:bodyPr numCol="2"/>
          <a:lstStyle/>
          <a:p>
            <a:endParaRPr lang="es-CO" dirty="0"/>
          </a:p>
          <a:p>
            <a:endParaRPr lang="es-CO" dirty="0"/>
          </a:p>
          <a:p>
            <a:endParaRPr lang="es-CO" dirty="0"/>
          </a:p>
          <a:p>
            <a:pPr marL="0" indent="0">
              <a:buNone/>
            </a:pPr>
            <a:r>
              <a:rPr lang="es-CO" dirty="0"/>
              <a:t>Como la organización ISA, International </a:t>
            </a:r>
            <a:r>
              <a:rPr lang="es-CO" dirty="0" err="1"/>
              <a:t>Federation</a:t>
            </a:r>
            <a:r>
              <a:rPr lang="es-CO" dirty="0"/>
              <a:t> </a:t>
            </a:r>
            <a:r>
              <a:rPr lang="es-CO" dirty="0" err="1"/>
              <a:t>of</a:t>
            </a:r>
            <a:r>
              <a:rPr lang="es-CO" dirty="0"/>
              <a:t> </a:t>
            </a:r>
            <a:r>
              <a:rPr lang="es-CO" dirty="0" err="1"/>
              <a:t>the</a:t>
            </a:r>
            <a:r>
              <a:rPr lang="es-CO" dirty="0"/>
              <a:t> </a:t>
            </a:r>
            <a:r>
              <a:rPr lang="es-CO" dirty="0" err="1"/>
              <a:t>National</a:t>
            </a:r>
            <a:r>
              <a:rPr lang="es-CO" dirty="0"/>
              <a:t> </a:t>
            </a:r>
            <a:r>
              <a:rPr lang="es-CO" dirty="0" err="1"/>
              <a:t>Standardizing</a:t>
            </a:r>
            <a:r>
              <a:rPr lang="es-CO" dirty="0"/>
              <a:t> </a:t>
            </a:r>
            <a:r>
              <a:rPr lang="es-CO" dirty="0" err="1"/>
              <a:t>Associations</a:t>
            </a:r>
            <a:r>
              <a:rPr lang="es-CO" dirty="0"/>
              <a:t> (ISA). </a:t>
            </a:r>
          </a:p>
          <a:p>
            <a:pPr marL="0" indent="0">
              <a:buNone/>
            </a:pPr>
            <a:r>
              <a:rPr lang="es-CO" dirty="0"/>
              <a:t>Se enfocó principalmente a la ingeniería mecánica y posteriormente</a:t>
            </a:r>
          </a:p>
          <a:p>
            <a:pPr marL="0" indent="0">
              <a:buNone/>
            </a:pPr>
            <a:endParaRPr lang="es-CO" dirty="0"/>
          </a:p>
          <a:p>
            <a:pPr marL="0" indent="0">
              <a:buNone/>
            </a:pPr>
            <a:endParaRPr lang="es-CO" dirty="0"/>
          </a:p>
          <a:p>
            <a:pPr marL="0" indent="0">
              <a:buNone/>
            </a:pPr>
            <a:endParaRPr lang="es-CO" dirty="0"/>
          </a:p>
          <a:p>
            <a:pPr marL="0" indent="0">
              <a:buNone/>
            </a:pPr>
            <a:r>
              <a:rPr lang="es-CO" dirty="0"/>
              <a:t>fue reorganizada bajo el nombre de ISO ampliando su aplicación a otros sectores empresariales.</a:t>
            </a:r>
          </a:p>
          <a:p>
            <a:pPr marL="0" indent="0">
              <a:buNone/>
            </a:pPr>
            <a:r>
              <a:rPr lang="es-CO" dirty="0"/>
              <a:t>Su sede está en </a:t>
            </a:r>
            <a:r>
              <a:rPr lang="es-CO" dirty="0">
                <a:hlinkClick r:id="rId2" tooltip="Ginebra"/>
              </a:rPr>
              <a:t>Ginebra</a:t>
            </a:r>
            <a:r>
              <a:rPr lang="es-CO" dirty="0"/>
              <a:t> (</a:t>
            </a:r>
            <a:r>
              <a:rPr lang="es-CO" dirty="0">
                <a:hlinkClick r:id="rId3" tooltip="Suiza"/>
              </a:rPr>
              <a:t>Suiza</a:t>
            </a:r>
            <a:r>
              <a:rPr lang="es-CO" dirty="0"/>
              <a:t>)</a:t>
            </a:r>
            <a:r>
              <a:rPr lang="es-CO" baseline="30000" dirty="0">
                <a:hlinkClick r:id="rId4"/>
              </a:rPr>
              <a:t>3</a:t>
            </a:r>
            <a:r>
              <a:rPr lang="es-CO" dirty="0"/>
              <a:t>​ y hasta 2015 trabajaba en 196 países</a:t>
            </a:r>
          </a:p>
        </p:txBody>
      </p:sp>
      <p:sp>
        <p:nvSpPr>
          <p:cNvPr id="4" name="Rectángulo: esquinas redondeadas 3">
            <a:extLst>
              <a:ext uri="{FF2B5EF4-FFF2-40B4-BE49-F238E27FC236}">
                <a16:creationId xmlns:a16="http://schemas.microsoft.com/office/drawing/2014/main" id="{3ECD2D65-AB05-4061-BC01-EB3118A0DFF8}"/>
              </a:ext>
            </a:extLst>
          </p:cNvPr>
          <p:cNvSpPr/>
          <p:nvPr/>
        </p:nvSpPr>
        <p:spPr>
          <a:xfrm>
            <a:off x="2709080" y="1898829"/>
            <a:ext cx="2565779" cy="95534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CO" sz="3600" dirty="0"/>
              <a:t>1926</a:t>
            </a:r>
          </a:p>
        </p:txBody>
      </p:sp>
      <p:sp>
        <p:nvSpPr>
          <p:cNvPr id="5" name="Rectángulo: esquinas redondeadas 4">
            <a:extLst>
              <a:ext uri="{FF2B5EF4-FFF2-40B4-BE49-F238E27FC236}">
                <a16:creationId xmlns:a16="http://schemas.microsoft.com/office/drawing/2014/main" id="{56584509-C8EE-4691-9930-C09F66319877}"/>
              </a:ext>
            </a:extLst>
          </p:cNvPr>
          <p:cNvSpPr/>
          <p:nvPr/>
        </p:nvSpPr>
        <p:spPr>
          <a:xfrm>
            <a:off x="7072080" y="1902418"/>
            <a:ext cx="2634017" cy="95534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CO" sz="3600" dirty="0"/>
              <a:t>1947</a:t>
            </a:r>
          </a:p>
          <a:p>
            <a:pPr algn="ctr"/>
            <a:endParaRPr lang="es-CO" dirty="0"/>
          </a:p>
        </p:txBody>
      </p:sp>
      <p:sp>
        <p:nvSpPr>
          <p:cNvPr id="6" name="Flecha: hacia abajo 5">
            <a:extLst>
              <a:ext uri="{FF2B5EF4-FFF2-40B4-BE49-F238E27FC236}">
                <a16:creationId xmlns:a16="http://schemas.microsoft.com/office/drawing/2014/main" id="{191BC90F-92CE-4FB4-8C14-4D2E1F4E0EAF}"/>
              </a:ext>
            </a:extLst>
          </p:cNvPr>
          <p:cNvSpPr/>
          <p:nvPr/>
        </p:nvSpPr>
        <p:spPr>
          <a:xfrm>
            <a:off x="3753133" y="3023870"/>
            <a:ext cx="477672" cy="382137"/>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s-CO"/>
          </a:p>
        </p:txBody>
      </p:sp>
      <p:sp>
        <p:nvSpPr>
          <p:cNvPr id="7" name="Flecha: hacia abajo 6">
            <a:extLst>
              <a:ext uri="{FF2B5EF4-FFF2-40B4-BE49-F238E27FC236}">
                <a16:creationId xmlns:a16="http://schemas.microsoft.com/office/drawing/2014/main" id="{20FFFEB0-74CC-420C-A950-C4DAD0AEE288}"/>
              </a:ext>
            </a:extLst>
          </p:cNvPr>
          <p:cNvSpPr/>
          <p:nvPr/>
        </p:nvSpPr>
        <p:spPr>
          <a:xfrm>
            <a:off x="8157079" y="3023870"/>
            <a:ext cx="477672" cy="382137"/>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a:p>
        </p:txBody>
      </p:sp>
    </p:spTree>
    <p:extLst>
      <p:ext uri="{BB962C8B-B14F-4D97-AF65-F5344CB8AC3E}">
        <p14:creationId xmlns:p14="http://schemas.microsoft.com/office/powerpoint/2010/main" val="762451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7CCA08-26C9-4630-8F26-B26000D5393A}"/>
              </a:ext>
            </a:extLst>
          </p:cNvPr>
          <p:cNvSpPr>
            <a:spLocks noGrp="1"/>
          </p:cNvSpPr>
          <p:nvPr>
            <p:ph type="title"/>
          </p:nvPr>
        </p:nvSpPr>
        <p:spPr/>
        <p:txBody>
          <a:bodyPr/>
          <a:lstStyle/>
          <a:p>
            <a:r>
              <a:rPr lang="es-CO" dirty="0"/>
              <a:t>MISION DE ISO</a:t>
            </a:r>
          </a:p>
        </p:txBody>
      </p:sp>
      <p:sp>
        <p:nvSpPr>
          <p:cNvPr id="3" name="Marcador de contenido 2">
            <a:extLst>
              <a:ext uri="{FF2B5EF4-FFF2-40B4-BE49-F238E27FC236}">
                <a16:creationId xmlns:a16="http://schemas.microsoft.com/office/drawing/2014/main" id="{BD719AE9-F91A-4587-A5B2-0AD3CDBECFB3}"/>
              </a:ext>
            </a:extLst>
          </p:cNvPr>
          <p:cNvSpPr>
            <a:spLocks noGrp="1"/>
          </p:cNvSpPr>
          <p:nvPr>
            <p:ph idx="1"/>
          </p:nvPr>
        </p:nvSpPr>
        <p:spPr>
          <a:xfrm>
            <a:off x="914401" y="2015732"/>
            <a:ext cx="10140454" cy="3695955"/>
          </a:xfrm>
        </p:spPr>
        <p:txBody>
          <a:bodyPr/>
          <a:lstStyle/>
          <a:p>
            <a:pPr marL="0" indent="0" fontAlgn="base">
              <a:buNone/>
            </a:pPr>
            <a:r>
              <a:rPr lang="es-CO" dirty="0"/>
              <a:t>ISO se encuentra integrada por representantes de organismos de estándares internacionales de más de 160 países, teniendo como misión:</a:t>
            </a:r>
          </a:p>
          <a:p>
            <a:endParaRPr lang="es-CO" dirty="0"/>
          </a:p>
        </p:txBody>
      </p:sp>
      <p:graphicFrame>
        <p:nvGraphicFramePr>
          <p:cNvPr id="4" name="Diagrama 3">
            <a:extLst>
              <a:ext uri="{FF2B5EF4-FFF2-40B4-BE49-F238E27FC236}">
                <a16:creationId xmlns:a16="http://schemas.microsoft.com/office/drawing/2014/main" id="{CC797A45-A419-4C71-BC8C-00E897E44E8B}"/>
              </a:ext>
            </a:extLst>
          </p:cNvPr>
          <p:cNvGraphicFramePr/>
          <p:nvPr>
            <p:extLst>
              <p:ext uri="{D42A27DB-BD31-4B8C-83A1-F6EECF244321}">
                <p14:modId xmlns:p14="http://schemas.microsoft.com/office/powerpoint/2010/main" val="3476495663"/>
              </p:ext>
            </p:extLst>
          </p:nvPr>
        </p:nvGraphicFramePr>
        <p:xfrm>
          <a:off x="1568173" y="1488478"/>
          <a:ext cx="948668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3119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402BC1-C66D-478D-A883-12DC7FD9E750}"/>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ACBBA74F-5F53-47C4-A4B1-09C8557B6E35}"/>
              </a:ext>
            </a:extLst>
          </p:cNvPr>
          <p:cNvSpPr>
            <a:spLocks noGrp="1"/>
          </p:cNvSpPr>
          <p:nvPr>
            <p:ph idx="1"/>
          </p:nvPr>
        </p:nvSpPr>
        <p:spPr/>
        <p:txBody>
          <a:bodyPr/>
          <a:lstStyle/>
          <a:p>
            <a:pPr marL="0" indent="0">
              <a:buNone/>
            </a:pPr>
            <a:endParaRPr lang="es-CO" dirty="0"/>
          </a:p>
          <a:p>
            <a:endParaRPr lang="es-CO" dirty="0"/>
          </a:p>
          <a:p>
            <a:pPr marL="0" indent="0" algn="just">
              <a:buNone/>
            </a:pPr>
            <a:r>
              <a:rPr lang="es-CO" dirty="0"/>
              <a:t>Los </a:t>
            </a:r>
            <a:r>
              <a:rPr lang="es-CO" b="1" dirty="0"/>
              <a:t>Sistemas de Gestión de la Calidad </a:t>
            </a:r>
            <a:r>
              <a:rPr lang="es-CO" dirty="0"/>
              <a:t>fueron creados por organismos que trabajaron en conjunto creando así estándares de calidad, con el fin de controlar y administrar eficazmente y de manera homogénea, los reglamentos de calidad requeridos por las necesidades de las organizaciones para llegar a un fin común en sus operaciones.</a:t>
            </a:r>
          </a:p>
        </p:txBody>
      </p:sp>
      <p:sp>
        <p:nvSpPr>
          <p:cNvPr id="5" name="Nube 4">
            <a:extLst>
              <a:ext uri="{FF2B5EF4-FFF2-40B4-BE49-F238E27FC236}">
                <a16:creationId xmlns:a16="http://schemas.microsoft.com/office/drawing/2014/main" id="{690617D5-F62A-481C-9AFD-B4FF01D8F91F}"/>
              </a:ext>
            </a:extLst>
          </p:cNvPr>
          <p:cNvSpPr/>
          <p:nvPr/>
        </p:nvSpPr>
        <p:spPr>
          <a:xfrm>
            <a:off x="1292553" y="1452514"/>
            <a:ext cx="3114261" cy="1126435"/>
          </a:xfrm>
          <a:prstGeom prst="cloud">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algn="ctr"/>
            <a:r>
              <a:rPr lang="es-CO" dirty="0"/>
              <a:t>En Conclusión</a:t>
            </a:r>
          </a:p>
        </p:txBody>
      </p:sp>
    </p:spTree>
    <p:extLst>
      <p:ext uri="{BB962C8B-B14F-4D97-AF65-F5344CB8AC3E}">
        <p14:creationId xmlns:p14="http://schemas.microsoft.com/office/powerpoint/2010/main" val="1063118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99CC81-BBA0-4D2B-8129-F62B60060E1E}"/>
              </a:ext>
            </a:extLst>
          </p:cNvPr>
          <p:cNvSpPr>
            <a:spLocks noGrp="1"/>
          </p:cNvSpPr>
          <p:nvPr>
            <p:ph type="title"/>
          </p:nvPr>
        </p:nvSpPr>
        <p:spPr/>
        <p:txBody>
          <a:bodyPr/>
          <a:lstStyle/>
          <a:p>
            <a:r>
              <a:rPr lang="es-CO" dirty="0"/>
              <a:t>La familia de normas ISO 9000</a:t>
            </a:r>
          </a:p>
        </p:txBody>
      </p:sp>
      <p:sp>
        <p:nvSpPr>
          <p:cNvPr id="3" name="Marcador de contenido 2">
            <a:extLst>
              <a:ext uri="{FF2B5EF4-FFF2-40B4-BE49-F238E27FC236}">
                <a16:creationId xmlns:a16="http://schemas.microsoft.com/office/drawing/2014/main" id="{A993CE11-31BD-442F-A929-9AFF83EE472A}"/>
              </a:ext>
            </a:extLst>
          </p:cNvPr>
          <p:cNvSpPr>
            <a:spLocks noGrp="1"/>
          </p:cNvSpPr>
          <p:nvPr>
            <p:ph idx="1"/>
          </p:nvPr>
        </p:nvSpPr>
        <p:spPr>
          <a:xfrm>
            <a:off x="1451579" y="2015732"/>
            <a:ext cx="9603275" cy="3735711"/>
          </a:xfrm>
        </p:spPr>
        <p:txBody>
          <a:bodyPr>
            <a:normAutofit fontScale="85000" lnSpcReduction="10000"/>
          </a:bodyPr>
          <a:lstStyle/>
          <a:p>
            <a:pPr marL="0" indent="0">
              <a:buNone/>
            </a:pPr>
            <a:r>
              <a:rPr lang="es-CO" dirty="0"/>
              <a:t>se han elaborado para asistir a las organizaciones, de todo tipo y tamaño, en la implementación y la operación de Sistemas de Gestión de la Calidad eficaces.</a:t>
            </a:r>
          </a:p>
          <a:p>
            <a:pPr fontAlgn="base"/>
            <a:r>
              <a:rPr lang="es-CO" b="1" dirty="0"/>
              <a:t>ISO 9000: 2005 </a:t>
            </a:r>
            <a:r>
              <a:rPr lang="es-CO" dirty="0"/>
              <a:t>– Describe los términos fundamentales y las definiciones utilizadas en las normas.</a:t>
            </a:r>
          </a:p>
          <a:p>
            <a:pPr fontAlgn="base"/>
            <a:r>
              <a:rPr lang="es-CO" b="1" dirty="0"/>
              <a:t>ISO 9001: 2008 </a:t>
            </a:r>
            <a:r>
              <a:rPr lang="es-CO" dirty="0"/>
              <a:t>– Valora la capacidad de cumplir con los requisitos del cliente.</a:t>
            </a:r>
          </a:p>
          <a:p>
            <a:pPr fontAlgn="base"/>
            <a:r>
              <a:rPr lang="es-CO" b="1" dirty="0"/>
              <a:t>ISO 9004: 2009 </a:t>
            </a:r>
            <a:r>
              <a:rPr lang="es-CO" dirty="0"/>
              <a:t>– Considera la eficacia y la eficiencia de un Sistema de Gestión de la Calidad y por lo tanto el potencial de mejora del desempeño de la organización. (Mejora Continua).</a:t>
            </a:r>
          </a:p>
          <a:p>
            <a:pPr fontAlgn="base"/>
            <a:r>
              <a:rPr lang="es-CO" b="1" dirty="0"/>
              <a:t>ISO 19011: 2002 </a:t>
            </a:r>
            <a:r>
              <a:rPr lang="es-CO" dirty="0"/>
              <a:t>– Proporciona una metodología para realizar auditorias tanto a Sistemas de Gestión de la Calidad como a Sistemas de Gestión Ambiental.</a:t>
            </a:r>
          </a:p>
          <a:p>
            <a:pPr marL="0" indent="0" fontAlgn="base">
              <a:buNone/>
            </a:pPr>
            <a:r>
              <a:rPr lang="es-CO" dirty="0"/>
              <a:t>Todas estas normas juntas forman un conjunto coherente de normas de Sistemas de Gestión de la Calidad que facilitan la mutua comprensión en el comercio nacional e internacional.</a:t>
            </a:r>
          </a:p>
          <a:p>
            <a:pPr marL="0" indent="0">
              <a:buNone/>
            </a:pPr>
            <a:endParaRPr lang="es-CO" dirty="0"/>
          </a:p>
        </p:txBody>
      </p:sp>
    </p:spTree>
    <p:extLst>
      <p:ext uri="{BB962C8B-B14F-4D97-AF65-F5344CB8AC3E}">
        <p14:creationId xmlns:p14="http://schemas.microsoft.com/office/powerpoint/2010/main" val="3763252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6B75C9-15EB-404D-93DB-0DEC0C869150}"/>
              </a:ext>
            </a:extLst>
          </p:cNvPr>
          <p:cNvSpPr>
            <a:spLocks noGrp="1"/>
          </p:cNvSpPr>
          <p:nvPr>
            <p:ph type="title"/>
          </p:nvPr>
        </p:nvSpPr>
        <p:spPr/>
        <p:txBody>
          <a:bodyPr/>
          <a:lstStyle/>
          <a:p>
            <a:r>
              <a:rPr lang="es-CO" dirty="0"/>
              <a:t>Existen algunos otros estándares como:</a:t>
            </a:r>
            <a:br>
              <a:rPr lang="es-CO" dirty="0"/>
            </a:br>
            <a:endParaRPr lang="es-CO" dirty="0"/>
          </a:p>
        </p:txBody>
      </p:sp>
      <p:sp>
        <p:nvSpPr>
          <p:cNvPr id="3" name="Marcador de contenido 2">
            <a:extLst>
              <a:ext uri="{FF2B5EF4-FFF2-40B4-BE49-F238E27FC236}">
                <a16:creationId xmlns:a16="http://schemas.microsoft.com/office/drawing/2014/main" id="{EE925C20-238C-4EFC-94DD-18B61EE765D2}"/>
              </a:ext>
            </a:extLst>
          </p:cNvPr>
          <p:cNvSpPr>
            <a:spLocks noGrp="1"/>
          </p:cNvSpPr>
          <p:nvPr>
            <p:ph idx="1"/>
          </p:nvPr>
        </p:nvSpPr>
        <p:spPr/>
        <p:txBody>
          <a:bodyPr>
            <a:normAutofit fontScale="92500" lnSpcReduction="10000"/>
          </a:bodyPr>
          <a:lstStyle/>
          <a:p>
            <a:pPr fontAlgn="base"/>
            <a:r>
              <a:rPr lang="es-CO" b="1" dirty="0"/>
              <a:t>ISO 14001: 2004 </a:t>
            </a:r>
            <a:r>
              <a:rPr lang="es-CO" dirty="0"/>
              <a:t>– Define los requerimientos de un Sistema de Gestión Ambiental.</a:t>
            </a:r>
          </a:p>
          <a:p>
            <a:pPr fontAlgn="base"/>
            <a:r>
              <a:rPr lang="es-CO" b="1" dirty="0"/>
              <a:t>OHSAS 18001: 2007 </a:t>
            </a:r>
            <a:r>
              <a:rPr lang="es-CO" dirty="0"/>
              <a:t>– Es el estándar aplicable en las áreas de seguridad industrial y salud ocupacional. Por sus siglas, </a:t>
            </a:r>
            <a:r>
              <a:rPr lang="es-CO" dirty="0" err="1"/>
              <a:t>Occupational</a:t>
            </a:r>
            <a:r>
              <a:rPr lang="es-CO" dirty="0"/>
              <a:t> </a:t>
            </a:r>
            <a:r>
              <a:rPr lang="es-CO" dirty="0" err="1"/>
              <a:t>Health</a:t>
            </a:r>
            <a:r>
              <a:rPr lang="es-CO" dirty="0"/>
              <a:t> and Safety Management </a:t>
            </a:r>
            <a:r>
              <a:rPr lang="es-CO" dirty="0" err="1"/>
              <a:t>Systems</a:t>
            </a:r>
            <a:r>
              <a:rPr lang="es-CO" dirty="0"/>
              <a:t> (Sistemas de Salud Ocupacional y Administración de la Seguridad)</a:t>
            </a:r>
          </a:p>
          <a:p>
            <a:pPr fontAlgn="base"/>
            <a:r>
              <a:rPr lang="es-CO" b="1" dirty="0"/>
              <a:t>ISO/IEC 27001: 2005 </a:t>
            </a:r>
            <a:r>
              <a:rPr lang="es-CO" dirty="0"/>
              <a:t>– Estándares que se aplican a los requisitos en cuestiones de seguridad informática y técnicas de seguridad. Implementa requerimientos para el control de: riesgos, ataques, vulnerabilidades e impactos en los sistemas.</a:t>
            </a:r>
          </a:p>
          <a:p>
            <a:pPr fontAlgn="base"/>
            <a:r>
              <a:rPr lang="es-CO" b="1" dirty="0"/>
              <a:t>AS9100(C): 2009 </a:t>
            </a:r>
            <a:r>
              <a:rPr lang="es-CO" dirty="0"/>
              <a:t>– Sistema de Gestión de Calidad adoptado específicamente para la industria Aeroespacial para satisfacer los requerimientos de calidad de la DOD, NASA y FAA.</a:t>
            </a:r>
          </a:p>
          <a:p>
            <a:endParaRPr lang="es-CO" dirty="0"/>
          </a:p>
        </p:txBody>
      </p:sp>
    </p:spTree>
    <p:extLst>
      <p:ext uri="{BB962C8B-B14F-4D97-AF65-F5344CB8AC3E}">
        <p14:creationId xmlns:p14="http://schemas.microsoft.com/office/powerpoint/2010/main" val="2203001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56152-E80F-4199-852E-3662915921CC}"/>
              </a:ext>
            </a:extLst>
          </p:cNvPr>
          <p:cNvSpPr>
            <a:spLocks noGrp="1"/>
          </p:cNvSpPr>
          <p:nvPr>
            <p:ph type="title"/>
          </p:nvPr>
        </p:nvSpPr>
        <p:spPr/>
        <p:txBody>
          <a:bodyPr>
            <a:normAutofit fontScale="90000"/>
          </a:bodyPr>
          <a:lstStyle/>
          <a:p>
            <a:r>
              <a:rPr lang="es-CO" b="1" dirty="0"/>
              <a:t>Organismos Internacionales de Normalización</a:t>
            </a:r>
            <a:br>
              <a:rPr lang="es-CO" b="1" dirty="0"/>
            </a:br>
            <a:endParaRPr lang="es-CO" dirty="0"/>
          </a:p>
        </p:txBody>
      </p:sp>
      <p:sp>
        <p:nvSpPr>
          <p:cNvPr id="3" name="Marcador de contenido 2">
            <a:extLst>
              <a:ext uri="{FF2B5EF4-FFF2-40B4-BE49-F238E27FC236}">
                <a16:creationId xmlns:a16="http://schemas.microsoft.com/office/drawing/2014/main" id="{517DB485-7F5A-4A27-A598-9E5E40E282F1}"/>
              </a:ext>
            </a:extLst>
          </p:cNvPr>
          <p:cNvSpPr>
            <a:spLocks noGrp="1"/>
          </p:cNvSpPr>
          <p:nvPr>
            <p:ph idx="1"/>
          </p:nvPr>
        </p:nvSpPr>
        <p:spPr/>
        <p:txBody>
          <a:bodyPr/>
          <a:lstStyle/>
          <a:p>
            <a:r>
              <a:rPr lang="es-CO" dirty="0">
                <a:hlinkClick r:id="rId2" tooltip="Organización Internacional para la Estandarización"/>
              </a:rPr>
              <a:t>ISO</a:t>
            </a:r>
            <a:r>
              <a:rPr lang="es-CO" dirty="0"/>
              <a:t> - Organización Internacional para la Normalización.</a:t>
            </a:r>
          </a:p>
          <a:p>
            <a:r>
              <a:rPr lang="es-CO" dirty="0">
                <a:hlinkClick r:id="rId3" tooltip="Comisión Electrotécnica Internacional"/>
              </a:rPr>
              <a:t>IEC</a:t>
            </a:r>
            <a:r>
              <a:rPr lang="es-CO" dirty="0"/>
              <a:t> - International </a:t>
            </a:r>
            <a:r>
              <a:rPr lang="es-CO" dirty="0" err="1"/>
              <a:t>Electrotechnical</a:t>
            </a:r>
            <a:r>
              <a:rPr lang="es-CO" dirty="0"/>
              <a:t> </a:t>
            </a:r>
            <a:r>
              <a:rPr lang="es-CO" dirty="0" err="1"/>
              <a:t>Commission</a:t>
            </a:r>
            <a:r>
              <a:rPr lang="es-CO" dirty="0"/>
              <a:t>.</a:t>
            </a:r>
          </a:p>
          <a:p>
            <a:r>
              <a:rPr lang="es-CO" dirty="0">
                <a:hlinkClick r:id="rId4" tooltip="IEEE"/>
              </a:rPr>
              <a:t>IEEE</a:t>
            </a:r>
            <a:r>
              <a:rPr lang="es-CO" dirty="0"/>
              <a:t> - </a:t>
            </a:r>
            <a:r>
              <a:rPr lang="es-CO" dirty="0" err="1"/>
              <a:t>Institute</a:t>
            </a:r>
            <a:r>
              <a:rPr lang="es-CO" dirty="0"/>
              <a:t> </a:t>
            </a:r>
            <a:r>
              <a:rPr lang="es-CO" dirty="0" err="1"/>
              <a:t>of</a:t>
            </a:r>
            <a:r>
              <a:rPr lang="es-CO" dirty="0"/>
              <a:t> </a:t>
            </a:r>
            <a:r>
              <a:rPr lang="es-CO" dirty="0" err="1"/>
              <a:t>Electrical</a:t>
            </a:r>
            <a:r>
              <a:rPr lang="es-CO" dirty="0"/>
              <a:t> and </a:t>
            </a:r>
            <a:r>
              <a:rPr lang="es-CO" dirty="0" err="1"/>
              <a:t>Electronics</a:t>
            </a:r>
            <a:r>
              <a:rPr lang="es-CO" dirty="0"/>
              <a:t> </a:t>
            </a:r>
            <a:r>
              <a:rPr lang="es-CO" dirty="0" err="1"/>
              <a:t>Engineers</a:t>
            </a:r>
            <a:r>
              <a:rPr lang="es-CO" dirty="0"/>
              <a:t>.</a:t>
            </a:r>
          </a:p>
          <a:p>
            <a:r>
              <a:rPr lang="es-CO" dirty="0">
                <a:hlinkClick r:id="rId5" tooltip="Unión Internacional de Telecomunicaciones"/>
              </a:rPr>
              <a:t>ITU</a:t>
            </a:r>
            <a:r>
              <a:rPr lang="es-CO" dirty="0"/>
              <a:t> - Unión Internacional de Telecomunicaciones (engloba </a:t>
            </a:r>
            <a:r>
              <a:rPr lang="es-CO" dirty="0">
                <a:hlinkClick r:id="rId6" tooltip="Sector de Normalización de las Telecomunicaciones de la UIT"/>
              </a:rPr>
              <a:t>ITU-T</a:t>
            </a:r>
            <a:r>
              <a:rPr lang="es-CO" dirty="0"/>
              <a:t> y </a:t>
            </a:r>
            <a:r>
              <a:rPr lang="es-CO" dirty="0">
                <a:hlinkClick r:id="rId7" tooltip="Sector de Radiocomunicaciones de la UIT"/>
              </a:rPr>
              <a:t>ITU-R</a:t>
            </a:r>
            <a:r>
              <a:rPr lang="es-CO" dirty="0"/>
              <a:t>).</a:t>
            </a:r>
          </a:p>
          <a:p>
            <a:r>
              <a:rPr lang="es-CO" dirty="0">
                <a:hlinkClick r:id="rId8" tooltip="IATA"/>
              </a:rPr>
              <a:t>IATA</a:t>
            </a:r>
            <a:r>
              <a:rPr lang="es-CO" dirty="0"/>
              <a:t> - International Air </a:t>
            </a:r>
            <a:r>
              <a:rPr lang="es-CO" dirty="0" err="1"/>
              <a:t>Transport</a:t>
            </a:r>
            <a:r>
              <a:rPr lang="es-CO" dirty="0"/>
              <a:t> </a:t>
            </a:r>
            <a:r>
              <a:rPr lang="es-CO" dirty="0" err="1"/>
              <a:t>Association</a:t>
            </a:r>
            <a:r>
              <a:rPr lang="es-CO" dirty="0"/>
              <a:t>.</a:t>
            </a:r>
          </a:p>
          <a:p>
            <a:r>
              <a:rPr lang="es-CO" dirty="0">
                <a:hlinkClick r:id="rId9" tooltip="Codex Alimentarius"/>
              </a:rPr>
              <a:t>Codex </a:t>
            </a:r>
            <a:r>
              <a:rPr lang="es-CO" dirty="0" err="1">
                <a:hlinkClick r:id="rId9" tooltip="Codex Alimentarius"/>
              </a:rPr>
              <a:t>Alimentarius</a:t>
            </a:r>
            <a:r>
              <a:rPr lang="es-CO" dirty="0"/>
              <a:t> - Normas internacionales de los alimentos.</a:t>
            </a:r>
          </a:p>
          <a:p>
            <a:r>
              <a:rPr lang="es-CO" dirty="0">
                <a:hlinkClick r:id="rId10" tooltip="RABQSA (aún no redactado)"/>
              </a:rPr>
              <a:t>RABQSA</a:t>
            </a:r>
            <a:r>
              <a:rPr lang="es-CO" dirty="0"/>
              <a:t> - Normas internacionales de Sistemas de Gestión.</a:t>
            </a:r>
          </a:p>
          <a:p>
            <a:pPr marL="0" indent="0">
              <a:buNone/>
            </a:pPr>
            <a:endParaRPr lang="es-CO" dirty="0"/>
          </a:p>
        </p:txBody>
      </p:sp>
    </p:spTree>
    <p:extLst>
      <p:ext uri="{BB962C8B-B14F-4D97-AF65-F5344CB8AC3E}">
        <p14:creationId xmlns:p14="http://schemas.microsoft.com/office/powerpoint/2010/main" val="2361006480"/>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95</TotalTime>
  <Words>991</Words>
  <Application>Microsoft Office PowerPoint</Application>
  <PresentationFormat>Panorámica</PresentationFormat>
  <Paragraphs>74</Paragraphs>
  <Slides>19</Slides>
  <Notes>0</Notes>
  <HiddenSlides>0</HiddenSlides>
  <MMClips>1</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19</vt:i4>
      </vt:variant>
    </vt:vector>
  </HeadingPairs>
  <TitlesOfParts>
    <vt:vector size="22" baseType="lpstr">
      <vt:lpstr>Arial</vt:lpstr>
      <vt:lpstr>Gill Sans MT</vt:lpstr>
      <vt:lpstr>Galería</vt:lpstr>
      <vt:lpstr>Sistemas de Gestión de la Calidad </vt:lpstr>
      <vt:lpstr>Que son?</vt:lpstr>
      <vt:lpstr>Presentación de PowerPoint</vt:lpstr>
      <vt:lpstr>Como inició?</vt:lpstr>
      <vt:lpstr>MISION DE ISO</vt:lpstr>
      <vt:lpstr>Presentación de PowerPoint</vt:lpstr>
      <vt:lpstr>La familia de normas ISO 9000</vt:lpstr>
      <vt:lpstr>Existen algunos otros estándares como: </vt:lpstr>
      <vt:lpstr>Organismos Internacionales de Normalización </vt:lpstr>
      <vt:lpstr>Organismos Nacionales de Normalización </vt:lpstr>
      <vt:lpstr>Presentación de PowerPoint</vt:lpstr>
      <vt:lpstr>Presentación de PowerPoint</vt:lpstr>
      <vt:lpstr>Instituto Colombiano de Normas Técnicas y Certificación - icontec </vt:lpstr>
      <vt:lpstr>Presentación de PowerPoint</vt:lpstr>
      <vt:lpstr>ICONTEC</vt:lpstr>
      <vt:lpstr>Presentación de PowerPoint</vt:lpstr>
      <vt:lpstr>Certificación </vt:lpstr>
      <vt:lpstr>ndustria y productos químicos</vt:lpstr>
      <vt:lpstr> Conozca los servicios que ofrece ICONTEC para este sector.​​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Sistemas de Gestión de la Calidad</dc:title>
  <dc:creator>ycuellarp@gmail.com</dc:creator>
  <cp:lastModifiedBy>ycuellarp@gmail.com</cp:lastModifiedBy>
  <cp:revision>11</cp:revision>
  <dcterms:created xsi:type="dcterms:W3CDTF">2017-08-18T03:03:27Z</dcterms:created>
  <dcterms:modified xsi:type="dcterms:W3CDTF">2017-08-18T04:38:33Z</dcterms:modified>
</cp:coreProperties>
</file>