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72" r:id="rId3"/>
    <p:sldId id="257" r:id="rId4"/>
    <p:sldId id="269" r:id="rId5"/>
    <p:sldId id="271" r:id="rId6"/>
    <p:sldId id="258" r:id="rId7"/>
    <p:sldId id="259" r:id="rId8"/>
    <p:sldId id="260" r:id="rId9"/>
    <p:sldId id="263" r:id="rId10"/>
    <p:sldId id="261" r:id="rId11"/>
    <p:sldId id="262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C7A0BC-3AF3-451C-A784-D91985B0B3CE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</dgm:pt>
    <dgm:pt modelId="{33BEA2B7-706D-45C0-8A5D-6026965012DD}">
      <dgm:prSet phldrT="[Texto]"/>
      <dgm:spPr/>
      <dgm:t>
        <a:bodyPr/>
        <a:lstStyle/>
        <a:p>
          <a:r>
            <a:rPr lang="es-ES" dirty="0"/>
            <a:t>Libre Exportación</a:t>
          </a:r>
        </a:p>
      </dgm:t>
    </dgm:pt>
    <dgm:pt modelId="{FD387A26-0269-4B31-A377-6C4E478436FA}" type="parTrans" cxnId="{33EE6A54-805F-4EA4-9F67-CDDBE35FB4BE}">
      <dgm:prSet/>
      <dgm:spPr/>
      <dgm:t>
        <a:bodyPr/>
        <a:lstStyle/>
        <a:p>
          <a:endParaRPr lang="es-ES"/>
        </a:p>
      </dgm:t>
    </dgm:pt>
    <dgm:pt modelId="{A3F7D747-59B7-4A2E-A257-C18DA97511D7}" type="sibTrans" cxnId="{33EE6A54-805F-4EA4-9F67-CDDBE35FB4BE}">
      <dgm:prSet/>
      <dgm:spPr/>
      <dgm:t>
        <a:bodyPr/>
        <a:lstStyle/>
        <a:p>
          <a:endParaRPr lang="es-ES"/>
        </a:p>
      </dgm:t>
    </dgm:pt>
    <dgm:pt modelId="{8CC3364D-716E-4645-AB1E-464CB7835741}">
      <dgm:prSet phldrT="[Texto]"/>
      <dgm:spPr/>
      <dgm:t>
        <a:bodyPr/>
        <a:lstStyle/>
        <a:p>
          <a:r>
            <a:rPr lang="es-ES" dirty="0"/>
            <a:t>Exportación sujeta a vistos buenos</a:t>
          </a:r>
        </a:p>
      </dgm:t>
    </dgm:pt>
    <dgm:pt modelId="{1A15D628-5D4A-4A03-B09E-31357FCE69B1}" type="parTrans" cxnId="{6BA63C6A-AF2E-4F2D-8101-864046B03EB5}">
      <dgm:prSet/>
      <dgm:spPr/>
      <dgm:t>
        <a:bodyPr/>
        <a:lstStyle/>
        <a:p>
          <a:endParaRPr lang="es-ES"/>
        </a:p>
      </dgm:t>
    </dgm:pt>
    <dgm:pt modelId="{A8CAAC7E-F15A-4C19-A63E-B76C8A974B69}" type="sibTrans" cxnId="{6BA63C6A-AF2E-4F2D-8101-864046B03EB5}">
      <dgm:prSet/>
      <dgm:spPr/>
      <dgm:t>
        <a:bodyPr/>
        <a:lstStyle/>
        <a:p>
          <a:endParaRPr lang="es-ES"/>
        </a:p>
      </dgm:t>
    </dgm:pt>
    <dgm:pt modelId="{0325950D-7291-41A2-959D-914F131E74F8}">
      <dgm:prSet phldrT="[Texto]"/>
      <dgm:spPr/>
      <dgm:t>
        <a:bodyPr/>
        <a:lstStyle/>
        <a:p>
          <a:r>
            <a:rPr lang="es-ES" dirty="0"/>
            <a:t>Prohibida Exportación</a:t>
          </a:r>
        </a:p>
      </dgm:t>
    </dgm:pt>
    <dgm:pt modelId="{07C56B36-147E-4210-A243-0FAE572B429A}" type="parTrans" cxnId="{C940264A-41D4-4C84-96CE-53E214DE66EF}">
      <dgm:prSet/>
      <dgm:spPr/>
      <dgm:t>
        <a:bodyPr/>
        <a:lstStyle/>
        <a:p>
          <a:endParaRPr lang="es-ES"/>
        </a:p>
      </dgm:t>
    </dgm:pt>
    <dgm:pt modelId="{ABEBE6AD-86B5-4680-8004-4E0D908BCE8B}" type="sibTrans" cxnId="{C940264A-41D4-4C84-96CE-53E214DE66EF}">
      <dgm:prSet/>
      <dgm:spPr/>
      <dgm:t>
        <a:bodyPr/>
        <a:lstStyle/>
        <a:p>
          <a:endParaRPr lang="es-ES"/>
        </a:p>
      </dgm:t>
    </dgm:pt>
    <dgm:pt modelId="{5CA175C4-2B21-43A7-96B6-2A63BC9CC3C1}">
      <dgm:prSet/>
      <dgm:spPr/>
      <dgm:t>
        <a:bodyPr/>
        <a:lstStyle/>
        <a:p>
          <a:r>
            <a:rPr lang="es-ES" dirty="0"/>
            <a:t>Facilita la salida de bienes del país</a:t>
          </a:r>
        </a:p>
      </dgm:t>
    </dgm:pt>
    <dgm:pt modelId="{A7222E0B-ACD8-44E0-B69F-8D2BE9DFE16E}" type="parTrans" cxnId="{85E532BB-7CEE-4BFF-B7F3-A479C21B2E5D}">
      <dgm:prSet/>
      <dgm:spPr/>
      <dgm:t>
        <a:bodyPr/>
        <a:lstStyle/>
        <a:p>
          <a:endParaRPr lang="es-ES"/>
        </a:p>
      </dgm:t>
    </dgm:pt>
    <dgm:pt modelId="{FCD346B0-CF02-45CE-86CE-7A0F2AEB95C6}" type="sibTrans" cxnId="{85E532BB-7CEE-4BFF-B7F3-A479C21B2E5D}">
      <dgm:prSet/>
      <dgm:spPr/>
      <dgm:t>
        <a:bodyPr/>
        <a:lstStyle/>
        <a:p>
          <a:endParaRPr lang="es-ES"/>
        </a:p>
      </dgm:t>
    </dgm:pt>
    <dgm:pt modelId="{FAA99D68-9D35-4FCF-B5F0-3749E492648F}">
      <dgm:prSet/>
      <dgm:spPr/>
      <dgm:t>
        <a:bodyPr/>
        <a:lstStyle/>
        <a:p>
          <a:r>
            <a:rPr lang="es-ES" dirty="0"/>
            <a:t>Exportaciones que deben obtener un </a:t>
          </a:r>
          <a:r>
            <a:rPr lang="es-ES" dirty="0" err="1"/>
            <a:t>Vo.Bo</a:t>
          </a:r>
          <a:r>
            <a:rPr lang="es-ES" dirty="0"/>
            <a:t>. Previo a su salida del TAN</a:t>
          </a:r>
        </a:p>
      </dgm:t>
    </dgm:pt>
    <dgm:pt modelId="{EF63CA43-E650-4644-BA99-7791C979358A}" type="parTrans" cxnId="{5603750D-4237-41AA-9EE4-114040030D49}">
      <dgm:prSet/>
      <dgm:spPr/>
      <dgm:t>
        <a:bodyPr/>
        <a:lstStyle/>
        <a:p>
          <a:endParaRPr lang="es-ES"/>
        </a:p>
      </dgm:t>
    </dgm:pt>
    <dgm:pt modelId="{53FB9602-8698-4F38-BDC7-4108C2208C4A}" type="sibTrans" cxnId="{5603750D-4237-41AA-9EE4-114040030D49}">
      <dgm:prSet/>
      <dgm:spPr/>
      <dgm:t>
        <a:bodyPr/>
        <a:lstStyle/>
        <a:p>
          <a:endParaRPr lang="es-ES"/>
        </a:p>
      </dgm:t>
    </dgm:pt>
    <dgm:pt modelId="{E89A44CD-F416-4980-B386-14B8FDFD1484}">
      <dgm:prSet/>
      <dgm:spPr/>
      <dgm:t>
        <a:bodyPr/>
        <a:lstStyle/>
        <a:p>
          <a:pPr>
            <a:buFontTx/>
            <a:buNone/>
          </a:pPr>
          <a:r>
            <a:rPr lang="es-ES" dirty="0"/>
            <a:t>Mercancías que no se pueden exportar </a:t>
          </a:r>
        </a:p>
      </dgm:t>
    </dgm:pt>
    <dgm:pt modelId="{ED20D084-E504-44CC-8841-3B48184C54CE}" type="parTrans" cxnId="{E54394DA-D8EC-4EE9-9D2D-8EA57FB31268}">
      <dgm:prSet/>
      <dgm:spPr/>
      <dgm:t>
        <a:bodyPr/>
        <a:lstStyle/>
        <a:p>
          <a:endParaRPr lang="es-ES"/>
        </a:p>
      </dgm:t>
    </dgm:pt>
    <dgm:pt modelId="{B371674C-5ECC-4734-B273-9A1C199495C3}" type="sibTrans" cxnId="{E54394DA-D8EC-4EE9-9D2D-8EA57FB31268}">
      <dgm:prSet/>
      <dgm:spPr/>
      <dgm:t>
        <a:bodyPr/>
        <a:lstStyle/>
        <a:p>
          <a:endParaRPr lang="es-ES"/>
        </a:p>
      </dgm:t>
    </dgm:pt>
    <dgm:pt modelId="{8DD44BD9-9E75-4CEF-B9C2-A970FDB72F1C}">
      <dgm:prSet/>
      <dgm:spPr/>
      <dgm:t>
        <a:bodyPr/>
        <a:lstStyle/>
        <a:p>
          <a:r>
            <a:rPr lang="es-ES" dirty="0"/>
            <a:t>Patrimonio cultural</a:t>
          </a:r>
        </a:p>
      </dgm:t>
    </dgm:pt>
    <dgm:pt modelId="{1B1813D1-B0A6-49AA-A210-6C1BB176CDBE}" type="parTrans" cxnId="{7DA6B301-A7CD-4E22-9B47-173FD2D1AB86}">
      <dgm:prSet/>
      <dgm:spPr/>
      <dgm:t>
        <a:bodyPr/>
        <a:lstStyle/>
        <a:p>
          <a:endParaRPr lang="es-ES"/>
        </a:p>
      </dgm:t>
    </dgm:pt>
    <dgm:pt modelId="{80FF8C00-E4C6-4FEB-8B63-BA2ED910D384}" type="sibTrans" cxnId="{7DA6B301-A7CD-4E22-9B47-173FD2D1AB86}">
      <dgm:prSet/>
      <dgm:spPr/>
      <dgm:t>
        <a:bodyPr/>
        <a:lstStyle/>
        <a:p>
          <a:endParaRPr lang="es-ES"/>
        </a:p>
      </dgm:t>
    </dgm:pt>
    <dgm:pt modelId="{2C9D8CC3-A94B-4F8B-963D-336D5E411443}">
      <dgm:prSet/>
      <dgm:spPr/>
      <dgm:t>
        <a:bodyPr/>
        <a:lstStyle/>
        <a:p>
          <a:r>
            <a:rPr lang="es-ES" dirty="0"/>
            <a:t>Armamento</a:t>
          </a:r>
        </a:p>
      </dgm:t>
    </dgm:pt>
    <dgm:pt modelId="{D166C3B3-2BA1-423D-B8DD-6045F864505B}" type="parTrans" cxnId="{167AB03E-F765-4999-AFD0-00657CB3053A}">
      <dgm:prSet/>
      <dgm:spPr/>
      <dgm:t>
        <a:bodyPr/>
        <a:lstStyle/>
        <a:p>
          <a:endParaRPr lang="es-ES"/>
        </a:p>
      </dgm:t>
    </dgm:pt>
    <dgm:pt modelId="{22A74296-F86D-4ECE-82B0-0739FDEFACFA}" type="sibTrans" cxnId="{167AB03E-F765-4999-AFD0-00657CB3053A}">
      <dgm:prSet/>
      <dgm:spPr/>
      <dgm:t>
        <a:bodyPr/>
        <a:lstStyle/>
        <a:p>
          <a:endParaRPr lang="es-ES"/>
        </a:p>
      </dgm:t>
    </dgm:pt>
    <dgm:pt modelId="{B80C643B-A6DA-4138-8788-9978EA59620E}" type="pres">
      <dgm:prSet presAssocID="{9BC7A0BC-3AF3-451C-A784-D91985B0B3CE}" presName="Name0" presStyleCnt="0">
        <dgm:presLayoutVars>
          <dgm:dir/>
          <dgm:animLvl val="lvl"/>
          <dgm:resizeHandles val="exact"/>
        </dgm:presLayoutVars>
      </dgm:prSet>
      <dgm:spPr/>
    </dgm:pt>
    <dgm:pt modelId="{8693486D-E9E5-41F7-857A-BAF5A3BB3436}" type="pres">
      <dgm:prSet presAssocID="{33BEA2B7-706D-45C0-8A5D-6026965012DD}" presName="composite" presStyleCnt="0"/>
      <dgm:spPr/>
    </dgm:pt>
    <dgm:pt modelId="{6E1B7DFC-252E-4715-ABD4-4C542E87559B}" type="pres">
      <dgm:prSet presAssocID="{33BEA2B7-706D-45C0-8A5D-6026965012D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080F41A-A676-4ECF-B5E4-67CF9E0058E6}" type="pres">
      <dgm:prSet presAssocID="{33BEA2B7-706D-45C0-8A5D-6026965012D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4551AC2-85B1-4C9D-9B9A-2BEFDE01EA2F}" type="pres">
      <dgm:prSet presAssocID="{A3F7D747-59B7-4A2E-A257-C18DA97511D7}" presName="space" presStyleCnt="0"/>
      <dgm:spPr/>
    </dgm:pt>
    <dgm:pt modelId="{1A276671-E111-475F-B025-3A7B5AF7BD4D}" type="pres">
      <dgm:prSet presAssocID="{8CC3364D-716E-4645-AB1E-464CB7835741}" presName="composite" presStyleCnt="0"/>
      <dgm:spPr/>
    </dgm:pt>
    <dgm:pt modelId="{76DD8D09-DB8A-48FF-A2B1-0363CF6CFA0D}" type="pres">
      <dgm:prSet presAssocID="{8CC3364D-716E-4645-AB1E-464CB783574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99B544F-B10D-4882-9A81-ADD218BC6288}" type="pres">
      <dgm:prSet presAssocID="{8CC3364D-716E-4645-AB1E-464CB783574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6BED06B-D160-4BE0-AB9C-E67B7E03A7C2}" type="pres">
      <dgm:prSet presAssocID="{A8CAAC7E-F15A-4C19-A63E-B76C8A974B69}" presName="space" presStyleCnt="0"/>
      <dgm:spPr/>
    </dgm:pt>
    <dgm:pt modelId="{C554D25E-D626-45A7-8DEC-CF7C1E921276}" type="pres">
      <dgm:prSet presAssocID="{0325950D-7291-41A2-959D-914F131E74F8}" presName="composite" presStyleCnt="0"/>
      <dgm:spPr/>
    </dgm:pt>
    <dgm:pt modelId="{A10BE597-9D84-44E5-A38F-274C45B320A5}" type="pres">
      <dgm:prSet presAssocID="{0325950D-7291-41A2-959D-914F131E74F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EC91658-1221-4971-A1CC-BFD4F349CFFF}" type="pres">
      <dgm:prSet presAssocID="{0325950D-7291-41A2-959D-914F131E74F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5206536E-B139-4D84-94F7-BCF6944C5D8F}" type="presOf" srcId="{8DD44BD9-9E75-4CEF-B9C2-A970FDB72F1C}" destId="{EEC91658-1221-4971-A1CC-BFD4F349CFFF}" srcOrd="0" destOrd="1" presId="urn:microsoft.com/office/officeart/2005/8/layout/hList1"/>
    <dgm:cxn modelId="{5603750D-4237-41AA-9EE4-114040030D49}" srcId="{8CC3364D-716E-4645-AB1E-464CB7835741}" destId="{FAA99D68-9D35-4FCF-B5F0-3749E492648F}" srcOrd="0" destOrd="0" parTransId="{EF63CA43-E650-4644-BA99-7791C979358A}" sibTransId="{53FB9602-8698-4F38-BDC7-4108C2208C4A}"/>
    <dgm:cxn modelId="{6BA63C6A-AF2E-4F2D-8101-864046B03EB5}" srcId="{9BC7A0BC-3AF3-451C-A784-D91985B0B3CE}" destId="{8CC3364D-716E-4645-AB1E-464CB7835741}" srcOrd="1" destOrd="0" parTransId="{1A15D628-5D4A-4A03-B09E-31357FCE69B1}" sibTransId="{A8CAAC7E-F15A-4C19-A63E-B76C8A974B69}"/>
    <dgm:cxn modelId="{AC3386CB-6D6E-4CD6-9FC0-F75C8476CEF7}" type="presOf" srcId="{9BC7A0BC-3AF3-451C-A784-D91985B0B3CE}" destId="{B80C643B-A6DA-4138-8788-9978EA59620E}" srcOrd="0" destOrd="0" presId="urn:microsoft.com/office/officeart/2005/8/layout/hList1"/>
    <dgm:cxn modelId="{D492FD56-025D-470D-B641-C1D94D55EB62}" type="presOf" srcId="{33BEA2B7-706D-45C0-8A5D-6026965012DD}" destId="{6E1B7DFC-252E-4715-ABD4-4C542E87559B}" srcOrd="0" destOrd="0" presId="urn:microsoft.com/office/officeart/2005/8/layout/hList1"/>
    <dgm:cxn modelId="{167AB03E-F765-4999-AFD0-00657CB3053A}" srcId="{0325950D-7291-41A2-959D-914F131E74F8}" destId="{2C9D8CC3-A94B-4F8B-963D-336D5E411443}" srcOrd="2" destOrd="0" parTransId="{D166C3B3-2BA1-423D-B8DD-6045F864505B}" sibTransId="{22A74296-F86D-4ECE-82B0-0739FDEFACFA}"/>
    <dgm:cxn modelId="{C940264A-41D4-4C84-96CE-53E214DE66EF}" srcId="{9BC7A0BC-3AF3-451C-A784-D91985B0B3CE}" destId="{0325950D-7291-41A2-959D-914F131E74F8}" srcOrd="2" destOrd="0" parTransId="{07C56B36-147E-4210-A243-0FAE572B429A}" sibTransId="{ABEBE6AD-86B5-4680-8004-4E0D908BCE8B}"/>
    <dgm:cxn modelId="{17286955-5BC1-48E7-A978-90929A8ECBA3}" type="presOf" srcId="{8CC3364D-716E-4645-AB1E-464CB7835741}" destId="{76DD8D09-DB8A-48FF-A2B1-0363CF6CFA0D}" srcOrd="0" destOrd="0" presId="urn:microsoft.com/office/officeart/2005/8/layout/hList1"/>
    <dgm:cxn modelId="{DC6EE6AB-72AB-407D-93DC-21ACDDFFEA07}" type="presOf" srcId="{5CA175C4-2B21-43A7-96B6-2A63BC9CC3C1}" destId="{9080F41A-A676-4ECF-B5E4-67CF9E0058E6}" srcOrd="0" destOrd="0" presId="urn:microsoft.com/office/officeart/2005/8/layout/hList1"/>
    <dgm:cxn modelId="{85E532BB-7CEE-4BFF-B7F3-A479C21B2E5D}" srcId="{33BEA2B7-706D-45C0-8A5D-6026965012DD}" destId="{5CA175C4-2B21-43A7-96B6-2A63BC9CC3C1}" srcOrd="0" destOrd="0" parTransId="{A7222E0B-ACD8-44E0-B69F-8D2BE9DFE16E}" sibTransId="{FCD346B0-CF02-45CE-86CE-7A0F2AEB95C6}"/>
    <dgm:cxn modelId="{33EE6A54-805F-4EA4-9F67-CDDBE35FB4BE}" srcId="{9BC7A0BC-3AF3-451C-A784-D91985B0B3CE}" destId="{33BEA2B7-706D-45C0-8A5D-6026965012DD}" srcOrd="0" destOrd="0" parTransId="{FD387A26-0269-4B31-A377-6C4E478436FA}" sibTransId="{A3F7D747-59B7-4A2E-A257-C18DA97511D7}"/>
    <dgm:cxn modelId="{E54394DA-D8EC-4EE9-9D2D-8EA57FB31268}" srcId="{0325950D-7291-41A2-959D-914F131E74F8}" destId="{E89A44CD-F416-4980-B386-14B8FDFD1484}" srcOrd="0" destOrd="0" parTransId="{ED20D084-E504-44CC-8841-3B48184C54CE}" sibTransId="{B371674C-5ECC-4734-B273-9A1C199495C3}"/>
    <dgm:cxn modelId="{45C1C700-028E-47CB-A5C8-1616BCAED6AF}" type="presOf" srcId="{2C9D8CC3-A94B-4F8B-963D-336D5E411443}" destId="{EEC91658-1221-4971-A1CC-BFD4F349CFFF}" srcOrd="0" destOrd="2" presId="urn:microsoft.com/office/officeart/2005/8/layout/hList1"/>
    <dgm:cxn modelId="{7DA6B301-A7CD-4E22-9B47-173FD2D1AB86}" srcId="{0325950D-7291-41A2-959D-914F131E74F8}" destId="{8DD44BD9-9E75-4CEF-B9C2-A970FDB72F1C}" srcOrd="1" destOrd="0" parTransId="{1B1813D1-B0A6-49AA-A210-6C1BB176CDBE}" sibTransId="{80FF8C00-E4C6-4FEB-8B63-BA2ED910D384}"/>
    <dgm:cxn modelId="{F7D435C6-FE96-498D-A3CA-4097E7DFCDE1}" type="presOf" srcId="{E89A44CD-F416-4980-B386-14B8FDFD1484}" destId="{EEC91658-1221-4971-A1CC-BFD4F349CFFF}" srcOrd="0" destOrd="0" presId="urn:microsoft.com/office/officeart/2005/8/layout/hList1"/>
    <dgm:cxn modelId="{A09AAF6D-6B0B-4E1A-A75D-BA54B4C69756}" type="presOf" srcId="{FAA99D68-9D35-4FCF-B5F0-3749E492648F}" destId="{699B544F-B10D-4882-9A81-ADD218BC6288}" srcOrd="0" destOrd="0" presId="urn:microsoft.com/office/officeart/2005/8/layout/hList1"/>
    <dgm:cxn modelId="{2695020C-FCA1-4100-AEAA-A1C1D6AB9B0A}" type="presOf" srcId="{0325950D-7291-41A2-959D-914F131E74F8}" destId="{A10BE597-9D84-44E5-A38F-274C45B320A5}" srcOrd="0" destOrd="0" presId="urn:microsoft.com/office/officeart/2005/8/layout/hList1"/>
    <dgm:cxn modelId="{8AE812FB-68D4-4715-98C4-5FF0F6424A6A}" type="presParOf" srcId="{B80C643B-A6DA-4138-8788-9978EA59620E}" destId="{8693486D-E9E5-41F7-857A-BAF5A3BB3436}" srcOrd="0" destOrd="0" presId="urn:microsoft.com/office/officeart/2005/8/layout/hList1"/>
    <dgm:cxn modelId="{7C6E02C8-913E-4C05-A185-88B92A53BF5B}" type="presParOf" srcId="{8693486D-E9E5-41F7-857A-BAF5A3BB3436}" destId="{6E1B7DFC-252E-4715-ABD4-4C542E87559B}" srcOrd="0" destOrd="0" presId="urn:microsoft.com/office/officeart/2005/8/layout/hList1"/>
    <dgm:cxn modelId="{E7033D43-43C8-49CD-B304-3BC47524C54C}" type="presParOf" srcId="{8693486D-E9E5-41F7-857A-BAF5A3BB3436}" destId="{9080F41A-A676-4ECF-B5E4-67CF9E0058E6}" srcOrd="1" destOrd="0" presId="urn:microsoft.com/office/officeart/2005/8/layout/hList1"/>
    <dgm:cxn modelId="{EDEA234D-6DF0-4283-8A4B-3C7B5723BAD0}" type="presParOf" srcId="{B80C643B-A6DA-4138-8788-9978EA59620E}" destId="{D4551AC2-85B1-4C9D-9B9A-2BEFDE01EA2F}" srcOrd="1" destOrd="0" presId="urn:microsoft.com/office/officeart/2005/8/layout/hList1"/>
    <dgm:cxn modelId="{2CDE5EDE-1303-4257-AE41-7BFEF29ABE5B}" type="presParOf" srcId="{B80C643B-A6DA-4138-8788-9978EA59620E}" destId="{1A276671-E111-475F-B025-3A7B5AF7BD4D}" srcOrd="2" destOrd="0" presId="urn:microsoft.com/office/officeart/2005/8/layout/hList1"/>
    <dgm:cxn modelId="{BD752CF9-859E-49A7-86B9-AECF0ED9BAD3}" type="presParOf" srcId="{1A276671-E111-475F-B025-3A7B5AF7BD4D}" destId="{76DD8D09-DB8A-48FF-A2B1-0363CF6CFA0D}" srcOrd="0" destOrd="0" presId="urn:microsoft.com/office/officeart/2005/8/layout/hList1"/>
    <dgm:cxn modelId="{201EF84A-2467-4EA8-ABDB-1973C4D6D930}" type="presParOf" srcId="{1A276671-E111-475F-B025-3A7B5AF7BD4D}" destId="{699B544F-B10D-4882-9A81-ADD218BC6288}" srcOrd="1" destOrd="0" presId="urn:microsoft.com/office/officeart/2005/8/layout/hList1"/>
    <dgm:cxn modelId="{9B074C79-9995-4998-AB22-83ACEF352C8B}" type="presParOf" srcId="{B80C643B-A6DA-4138-8788-9978EA59620E}" destId="{F6BED06B-D160-4BE0-AB9C-E67B7E03A7C2}" srcOrd="3" destOrd="0" presId="urn:microsoft.com/office/officeart/2005/8/layout/hList1"/>
    <dgm:cxn modelId="{1DCBA419-754E-484A-B4E3-F7C0715E07C9}" type="presParOf" srcId="{B80C643B-A6DA-4138-8788-9978EA59620E}" destId="{C554D25E-D626-45A7-8DEC-CF7C1E921276}" srcOrd="4" destOrd="0" presId="urn:microsoft.com/office/officeart/2005/8/layout/hList1"/>
    <dgm:cxn modelId="{E82D291D-1BB3-4CDD-9B41-A4FD8D7318BD}" type="presParOf" srcId="{C554D25E-D626-45A7-8DEC-CF7C1E921276}" destId="{A10BE597-9D84-44E5-A38F-274C45B320A5}" srcOrd="0" destOrd="0" presId="urn:microsoft.com/office/officeart/2005/8/layout/hList1"/>
    <dgm:cxn modelId="{01991661-F3C1-4CF8-AABF-266AD403037B}" type="presParOf" srcId="{C554D25E-D626-45A7-8DEC-CF7C1E921276}" destId="{EEC91658-1221-4971-A1CC-BFD4F349CFF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76EEEE-80E9-4277-85A3-6524F039CC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Proceso general de una exportación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6CCCEB8C-A2E5-4B2E-903F-E69C78D2F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1289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5D70066-0903-4A33-A82C-ABB4FD4A2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b="1" dirty="0"/>
              <a:t>5.1. PROCESO DE DESADUANAMIENTO EN LA EXPORTACIÓN</a:t>
            </a:r>
            <a:br>
              <a:rPr lang="es-CO" b="1" dirty="0"/>
            </a:b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C550CA1C-D7A1-4270-8B32-84479A1C7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/>
              <a:t>5.1.1 Solicitud de la Autorización de Embarque – SAE</a:t>
            </a:r>
          </a:p>
          <a:p>
            <a:pPr marL="0" indent="0">
              <a:buNone/>
            </a:pPr>
            <a:r>
              <a:rPr lang="es-CO" dirty="0"/>
              <a:t>5.1.2. Documentos soporte de la solicitud de autorización de embarque – SAE</a:t>
            </a:r>
          </a:p>
          <a:p>
            <a:pPr marL="0" indent="0">
              <a:buNone/>
            </a:pPr>
            <a:r>
              <a:rPr lang="es-CO" dirty="0"/>
              <a:t>5.1.3 Aceptación de la solicitud de embarque</a:t>
            </a:r>
          </a:p>
          <a:p>
            <a:pPr marL="0" indent="0">
              <a:buNone/>
            </a:pPr>
            <a:r>
              <a:rPr lang="es-CO" dirty="0"/>
              <a:t>5.1.4. Vigencia de autorización de embarque</a:t>
            </a:r>
          </a:p>
          <a:p>
            <a:pPr marL="0" indent="0">
              <a:buNone/>
            </a:pPr>
            <a:r>
              <a:rPr lang="es-CO" dirty="0"/>
              <a:t>5.1.5. Solicitud de autorización de embarque global</a:t>
            </a:r>
          </a:p>
          <a:p>
            <a:pPr marL="0" indent="0">
              <a:buNone/>
            </a:pPr>
            <a:r>
              <a:rPr lang="es-CO" dirty="0"/>
              <a:t>5.1.6. Aduanas y rutas especiales </a:t>
            </a:r>
          </a:p>
          <a:p>
            <a:pPr marL="0" indent="0">
              <a:buNone/>
            </a:pPr>
            <a:r>
              <a:rPr lang="es-CO" dirty="0"/>
              <a:t>5.1.7. Traslado a la zona primaria aduanera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20471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4B66031-DDB2-4B90-B3B4-53EDA86F1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5.2. desaduanamiento de las exportación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5283698-ADAC-499C-B98E-06C0657A5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/>
              <a:t>5.2. Ingreso de mercancías a zona primaria aduanera</a:t>
            </a:r>
          </a:p>
          <a:p>
            <a:pPr marL="0" indent="0">
              <a:buNone/>
            </a:pPr>
            <a:r>
              <a:rPr lang="es-CO" dirty="0"/>
              <a:t>5.2.2. Determinación de embarque directo o de la diligencia de aforo</a:t>
            </a:r>
          </a:p>
          <a:p>
            <a:pPr marL="0" indent="0">
              <a:buNone/>
            </a:pPr>
            <a:r>
              <a:rPr lang="es-CO" dirty="0"/>
              <a:t>5.2.3. Diligencia de aforo</a:t>
            </a:r>
          </a:p>
          <a:p>
            <a:pPr marL="0" indent="0">
              <a:buNone/>
            </a:pPr>
            <a:r>
              <a:rPr lang="es-CO" dirty="0"/>
              <a:t>5.2.4. Certificación de embarque</a:t>
            </a:r>
          </a:p>
          <a:p>
            <a:pPr marL="0" indent="0">
              <a:buNone/>
            </a:pPr>
            <a:r>
              <a:rPr lang="es-CO" dirty="0"/>
              <a:t>5.2.5. Declaración de exportación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22047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490D594-D225-4F0F-A19E-7FBC25F42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5878" y="312369"/>
            <a:ext cx="7729728" cy="1188720"/>
          </a:xfrm>
        </p:spPr>
        <p:txBody>
          <a:bodyPr/>
          <a:lstStyle/>
          <a:p>
            <a:r>
              <a:rPr lang="es-CO" dirty="0"/>
              <a:t>Proceso general de una exportación</a:t>
            </a:r>
          </a:p>
        </p:txBody>
      </p:sp>
      <p:sp>
        <p:nvSpPr>
          <p:cNvPr id="4" name="Rombo 3">
            <a:extLst>
              <a:ext uri="{FF2B5EF4-FFF2-40B4-BE49-F238E27FC236}">
                <a16:creationId xmlns:a16="http://schemas.microsoft.com/office/drawing/2014/main" xmlns="" id="{DE5667C6-6938-47A0-B00B-0D886178EB0C}"/>
              </a:ext>
            </a:extLst>
          </p:cNvPr>
          <p:cNvSpPr/>
          <p:nvPr/>
        </p:nvSpPr>
        <p:spPr>
          <a:xfrm>
            <a:off x="934276" y="1271324"/>
            <a:ext cx="1630017" cy="1311965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100" dirty="0"/>
              <a:t>Registro de Producción nacional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xmlns="" id="{46F24A63-4402-4535-AC50-EE61397D104A}"/>
              </a:ext>
            </a:extLst>
          </p:cNvPr>
          <p:cNvSpPr/>
          <p:nvPr/>
        </p:nvSpPr>
        <p:spPr>
          <a:xfrm>
            <a:off x="583093" y="3082880"/>
            <a:ext cx="2319130" cy="72887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Estudio de mercado y localización de compradores potenciales</a:t>
            </a:r>
          </a:p>
        </p:txBody>
      </p:sp>
      <p:sp>
        <p:nvSpPr>
          <p:cNvPr id="6" name="Rombo 5">
            <a:extLst>
              <a:ext uri="{FF2B5EF4-FFF2-40B4-BE49-F238E27FC236}">
                <a16:creationId xmlns:a16="http://schemas.microsoft.com/office/drawing/2014/main" xmlns="" id="{AC525382-C6DF-411A-9D11-B09196C9BE9E}"/>
              </a:ext>
            </a:extLst>
          </p:cNvPr>
          <p:cNvSpPr/>
          <p:nvPr/>
        </p:nvSpPr>
        <p:spPr>
          <a:xfrm>
            <a:off x="934276" y="4085823"/>
            <a:ext cx="1616765" cy="1311965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100" dirty="0"/>
              <a:t>Tramites DIAN y </a:t>
            </a:r>
            <a:r>
              <a:rPr lang="es-CO" sz="1100" dirty="0" err="1"/>
              <a:t>Mincit</a:t>
            </a:r>
            <a:endParaRPr lang="es-CO" sz="1100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xmlns="" id="{EC5A3345-4D23-404D-ABEF-20F25DAF291F}"/>
              </a:ext>
            </a:extLst>
          </p:cNvPr>
          <p:cNvSpPr/>
          <p:nvPr/>
        </p:nvSpPr>
        <p:spPr>
          <a:xfrm>
            <a:off x="934277" y="5671861"/>
            <a:ext cx="1630017" cy="5699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Costeo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xmlns="" id="{1F21178B-03B8-477A-BECF-E5CF8A93E48A}"/>
              </a:ext>
            </a:extLst>
          </p:cNvPr>
          <p:cNvSpPr/>
          <p:nvPr/>
        </p:nvSpPr>
        <p:spPr>
          <a:xfrm>
            <a:off x="3579007" y="5678417"/>
            <a:ext cx="1827880" cy="5633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400" dirty="0"/>
          </a:p>
          <a:p>
            <a:pPr algn="ctr"/>
            <a:r>
              <a:rPr lang="es-CO" sz="1400" dirty="0"/>
              <a:t>Envío de cotización Internacional</a:t>
            </a:r>
          </a:p>
          <a:p>
            <a:pPr algn="ctr"/>
            <a:endParaRPr lang="es-CO" dirty="0"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29833C1C-8BDC-4BD6-95BF-FC342741CB24}"/>
              </a:ext>
            </a:extLst>
          </p:cNvPr>
          <p:cNvSpPr/>
          <p:nvPr/>
        </p:nvSpPr>
        <p:spPr>
          <a:xfrm>
            <a:off x="6344477" y="5519460"/>
            <a:ext cx="1630017" cy="8747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Aceptación de la cotización y establecimiento del medio de pago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xmlns="" id="{898EFD87-0546-404D-BADF-A2C16E3AAD6D}"/>
              </a:ext>
            </a:extLst>
          </p:cNvPr>
          <p:cNvSpPr/>
          <p:nvPr/>
        </p:nvSpPr>
        <p:spPr>
          <a:xfrm>
            <a:off x="8912084" y="5519460"/>
            <a:ext cx="1630017" cy="8747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Preparación del producto a exportar 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xmlns="" id="{77788F46-69E2-4D87-B9AD-3B89D721D80C}"/>
              </a:ext>
            </a:extLst>
          </p:cNvPr>
          <p:cNvSpPr/>
          <p:nvPr/>
        </p:nvSpPr>
        <p:spPr>
          <a:xfrm>
            <a:off x="8912084" y="3335314"/>
            <a:ext cx="1630017" cy="98735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Contratación transporte y seguro</a:t>
            </a:r>
          </a:p>
        </p:txBody>
      </p: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xmlns="" id="{9C340934-54A3-4E10-966D-4EE9611E2CDB}"/>
              </a:ext>
            </a:extLst>
          </p:cNvPr>
          <p:cNvSpPr/>
          <p:nvPr/>
        </p:nvSpPr>
        <p:spPr>
          <a:xfrm>
            <a:off x="3514567" y="4104006"/>
            <a:ext cx="1210745" cy="43732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100" dirty="0"/>
              <a:t>Investigación de mercados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xmlns="" id="{36A59513-D72A-414E-B09F-D4C677E7D0AF}"/>
              </a:ext>
            </a:extLst>
          </p:cNvPr>
          <p:cNvSpPr/>
          <p:nvPr/>
        </p:nvSpPr>
        <p:spPr>
          <a:xfrm>
            <a:off x="3333835" y="3146659"/>
            <a:ext cx="1524006" cy="59798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100" dirty="0"/>
              <a:t>Análisis de preferencias arancelarias 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xmlns="" id="{5C744EFF-ED3A-4B0B-9837-283AFFA8F4E5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1742658" y="2583289"/>
            <a:ext cx="6627" cy="49959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xmlns="" id="{CBFD65A5-54AE-43B3-A675-D623CA601417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1742658" y="3811750"/>
            <a:ext cx="1" cy="27407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xmlns="" id="{1D5BEB1C-C947-4682-8A42-253433CE169F}"/>
              </a:ext>
            </a:extLst>
          </p:cNvPr>
          <p:cNvCxnSpPr>
            <a:cxnSpLocks/>
          </p:cNvCxnSpPr>
          <p:nvPr/>
        </p:nvCxnSpPr>
        <p:spPr>
          <a:xfrm flipH="1">
            <a:off x="1736032" y="5402076"/>
            <a:ext cx="6626" cy="29728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xmlns="" id="{B9E431FA-DB14-43FF-A7D9-0CA739B22415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2564294" y="5956818"/>
            <a:ext cx="1014713" cy="327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xmlns="" id="{FF83D7CB-2D41-4559-9C43-11640513F7EF}"/>
              </a:ext>
            </a:extLst>
          </p:cNvPr>
          <p:cNvCxnSpPr/>
          <p:nvPr/>
        </p:nvCxnSpPr>
        <p:spPr>
          <a:xfrm>
            <a:off x="5368326" y="5907103"/>
            <a:ext cx="1014713" cy="327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xmlns="" id="{CD3BC659-4323-425F-A848-8F34CEBD799E}"/>
              </a:ext>
            </a:extLst>
          </p:cNvPr>
          <p:cNvCxnSpPr>
            <a:cxnSpLocks/>
            <a:stCxn id="9" idx="3"/>
          </p:cNvCxnSpPr>
          <p:nvPr/>
        </p:nvCxnSpPr>
        <p:spPr>
          <a:xfrm>
            <a:off x="7974494" y="5956817"/>
            <a:ext cx="905120" cy="2147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xmlns="" id="{8175EE30-278D-4F21-93D5-A3493D7A8AAC}"/>
              </a:ext>
            </a:extLst>
          </p:cNvPr>
          <p:cNvCxnSpPr>
            <a:stCxn id="10" idx="0"/>
            <a:endCxn id="11" idx="2"/>
          </p:cNvCxnSpPr>
          <p:nvPr/>
        </p:nvCxnSpPr>
        <p:spPr>
          <a:xfrm flipV="1">
            <a:off x="9727093" y="4322668"/>
            <a:ext cx="0" cy="119679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xmlns="" id="{05E09B50-0F1E-423D-9E11-4DDEE8C12ACF}"/>
              </a:ext>
            </a:extLst>
          </p:cNvPr>
          <p:cNvCxnSpPr>
            <a:stCxn id="11" idx="3"/>
          </p:cNvCxnSpPr>
          <p:nvPr/>
        </p:nvCxnSpPr>
        <p:spPr>
          <a:xfrm>
            <a:off x="10542101" y="3828991"/>
            <a:ext cx="576473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xmlns="" id="{0576B2F7-CEAC-460A-BBD8-46D55A952D07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902223" y="3447315"/>
            <a:ext cx="195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xmlns="" id="{2F14C313-0EBD-43C8-8B66-40155A7A87EC}"/>
              </a:ext>
            </a:extLst>
          </p:cNvPr>
          <p:cNvCxnSpPr>
            <a:cxnSpLocks/>
            <a:stCxn id="13" idx="2"/>
            <a:endCxn id="12" idx="0"/>
          </p:cNvCxnSpPr>
          <p:nvPr/>
        </p:nvCxnSpPr>
        <p:spPr>
          <a:xfrm>
            <a:off x="4095838" y="3744648"/>
            <a:ext cx="24102" cy="3593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655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mbo 3">
            <a:extLst>
              <a:ext uri="{FF2B5EF4-FFF2-40B4-BE49-F238E27FC236}">
                <a16:creationId xmlns:a16="http://schemas.microsoft.com/office/drawing/2014/main" xmlns="" id="{10916292-B3D1-4EF8-AD2C-C0D89F34C8E6}"/>
              </a:ext>
            </a:extLst>
          </p:cNvPr>
          <p:cNvSpPr/>
          <p:nvPr/>
        </p:nvSpPr>
        <p:spPr>
          <a:xfrm>
            <a:off x="934274" y="510210"/>
            <a:ext cx="1616765" cy="1311965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/>
              <a:t>Documentos de embarque</a:t>
            </a:r>
          </a:p>
        </p:txBody>
      </p:sp>
      <p:sp>
        <p:nvSpPr>
          <p:cNvPr id="5" name="Rombo 4">
            <a:extLst>
              <a:ext uri="{FF2B5EF4-FFF2-40B4-BE49-F238E27FC236}">
                <a16:creationId xmlns:a16="http://schemas.microsoft.com/office/drawing/2014/main" xmlns="" id="{2048D65E-2EEA-41CC-B987-2490B9123CB2}"/>
              </a:ext>
            </a:extLst>
          </p:cNvPr>
          <p:cNvSpPr/>
          <p:nvPr/>
        </p:nvSpPr>
        <p:spPr>
          <a:xfrm>
            <a:off x="2955226" y="503278"/>
            <a:ext cx="1616765" cy="1311965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100" dirty="0"/>
              <a:t>Tramites DIAN y </a:t>
            </a:r>
            <a:r>
              <a:rPr lang="es-CO" sz="1100" dirty="0" err="1"/>
              <a:t>Mincit</a:t>
            </a:r>
            <a:endParaRPr lang="es-CO" sz="1100" dirty="0"/>
          </a:p>
        </p:txBody>
      </p:sp>
      <p:sp>
        <p:nvSpPr>
          <p:cNvPr id="6" name="Rombo 5">
            <a:extLst>
              <a:ext uri="{FF2B5EF4-FFF2-40B4-BE49-F238E27FC236}">
                <a16:creationId xmlns:a16="http://schemas.microsoft.com/office/drawing/2014/main" xmlns="" id="{4A66642C-B521-4D55-AF71-403208D27FE3}"/>
              </a:ext>
            </a:extLst>
          </p:cNvPr>
          <p:cNvSpPr/>
          <p:nvPr/>
        </p:nvSpPr>
        <p:spPr>
          <a:xfrm>
            <a:off x="5280988" y="527579"/>
            <a:ext cx="1616765" cy="1311965"/>
          </a:xfrm>
          <a:prstGeom prst="diamond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100" dirty="0"/>
              <a:t>Tramites DIAN y </a:t>
            </a:r>
            <a:r>
              <a:rPr lang="es-CO" sz="1100" dirty="0" err="1"/>
              <a:t>Mincit</a:t>
            </a:r>
            <a:endParaRPr lang="es-CO" sz="1100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xmlns="" id="{2F6E5B67-CD52-4AB4-95E2-B4D8FF5B0F08}"/>
              </a:ext>
            </a:extLst>
          </p:cNvPr>
          <p:cNvSpPr/>
          <p:nvPr/>
        </p:nvSpPr>
        <p:spPr>
          <a:xfrm>
            <a:off x="7454345" y="898604"/>
            <a:ext cx="1630017" cy="5699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Costeo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xmlns="" id="{AC02B6FF-421C-4EE7-8B59-312B64975DB5}"/>
              </a:ext>
            </a:extLst>
          </p:cNvPr>
          <p:cNvSpPr/>
          <p:nvPr/>
        </p:nvSpPr>
        <p:spPr>
          <a:xfrm>
            <a:off x="9859617" y="898604"/>
            <a:ext cx="1630017" cy="56991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/>
              <a:t>Costeo</a:t>
            </a:r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xmlns="" id="{F6AD88D7-46D1-4490-8FEC-C04BB081BCD3}"/>
              </a:ext>
            </a:extLst>
          </p:cNvPr>
          <p:cNvSpPr/>
          <p:nvPr/>
        </p:nvSpPr>
        <p:spPr>
          <a:xfrm>
            <a:off x="1172813" y="2073869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Factura comercial 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xmlns="" id="{1C06E4E7-1A9F-4DCE-8908-D03FC083EC5D}"/>
              </a:ext>
            </a:extLst>
          </p:cNvPr>
          <p:cNvSpPr/>
          <p:nvPr/>
        </p:nvSpPr>
        <p:spPr>
          <a:xfrm>
            <a:off x="1172813" y="2813929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Lista de empaque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xmlns="" id="{A610E29A-55B0-4E09-9ED7-735E9BC12E1E}"/>
              </a:ext>
            </a:extLst>
          </p:cNvPr>
          <p:cNvSpPr/>
          <p:nvPr/>
        </p:nvSpPr>
        <p:spPr>
          <a:xfrm>
            <a:off x="1007162" y="3496123"/>
            <a:ext cx="134177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Vo. Bo y cupos de exportación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xmlns="" id="{B06B1902-CE51-4ED7-A5B6-A9E163343474}"/>
              </a:ext>
            </a:extLst>
          </p:cNvPr>
          <p:cNvSpPr/>
          <p:nvPr/>
        </p:nvSpPr>
        <p:spPr>
          <a:xfrm>
            <a:off x="1209252" y="4254409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Certificado de origen</a:t>
            </a:r>
          </a:p>
        </p:txBody>
      </p:sp>
      <p:sp>
        <p:nvSpPr>
          <p:cNvPr id="16" name="Rectángulo: esquinas redondeadas 15">
            <a:extLst>
              <a:ext uri="{FF2B5EF4-FFF2-40B4-BE49-F238E27FC236}">
                <a16:creationId xmlns:a16="http://schemas.microsoft.com/office/drawing/2014/main" xmlns="" id="{7896D977-E1D4-4596-BCAF-82AA9E778FA7}"/>
              </a:ext>
            </a:extLst>
          </p:cNvPr>
          <p:cNvSpPr/>
          <p:nvPr/>
        </p:nvSpPr>
        <p:spPr>
          <a:xfrm>
            <a:off x="1172813" y="4939911"/>
            <a:ext cx="1285469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Documento de transporte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xmlns="" id="{0B3F9EFD-6E18-4790-930A-97EF65311056}"/>
              </a:ext>
            </a:extLst>
          </p:cNvPr>
          <p:cNvSpPr/>
          <p:nvPr/>
        </p:nvSpPr>
        <p:spPr>
          <a:xfrm>
            <a:off x="3220276" y="2036055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Exterior</a:t>
            </a:r>
          </a:p>
        </p:txBody>
      </p:sp>
      <p:sp>
        <p:nvSpPr>
          <p:cNvPr id="19" name="Rectángulo: esquinas redondeadas 18">
            <a:extLst>
              <a:ext uri="{FF2B5EF4-FFF2-40B4-BE49-F238E27FC236}">
                <a16:creationId xmlns:a16="http://schemas.microsoft.com/office/drawing/2014/main" xmlns="" id="{FB0BB93E-1C0A-4244-B713-7147C54B559B}"/>
              </a:ext>
            </a:extLst>
          </p:cNvPr>
          <p:cNvSpPr/>
          <p:nvPr/>
        </p:nvSpPr>
        <p:spPr>
          <a:xfrm>
            <a:off x="3213649" y="2714991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Reg. aduanero</a:t>
            </a:r>
          </a:p>
        </p:txBody>
      </p:sp>
      <p:sp>
        <p:nvSpPr>
          <p:cNvPr id="20" name="Rombo 19">
            <a:extLst>
              <a:ext uri="{FF2B5EF4-FFF2-40B4-BE49-F238E27FC236}">
                <a16:creationId xmlns:a16="http://schemas.microsoft.com/office/drawing/2014/main" xmlns="" id="{CE709C1E-5929-4E40-A9C9-A5930E2916CE}"/>
              </a:ext>
            </a:extLst>
          </p:cNvPr>
          <p:cNvSpPr/>
          <p:nvPr/>
        </p:nvSpPr>
        <p:spPr>
          <a:xfrm>
            <a:off x="2636767" y="3230954"/>
            <a:ext cx="1279245" cy="776051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400" dirty="0"/>
          </a:p>
          <a:p>
            <a:pPr algn="ctr"/>
            <a:r>
              <a:rPr lang="es-CO" sz="1200" dirty="0" err="1"/>
              <a:t>Xn</a:t>
            </a:r>
            <a:endParaRPr lang="es-CO" sz="1200" dirty="0"/>
          </a:p>
          <a:p>
            <a:pPr algn="ctr"/>
            <a:r>
              <a:rPr lang="es-CO" sz="1200" dirty="0"/>
              <a:t>Temporal</a:t>
            </a:r>
          </a:p>
        </p:txBody>
      </p:sp>
      <p:sp>
        <p:nvSpPr>
          <p:cNvPr id="21" name="Rombo 20">
            <a:extLst>
              <a:ext uri="{FF2B5EF4-FFF2-40B4-BE49-F238E27FC236}">
                <a16:creationId xmlns:a16="http://schemas.microsoft.com/office/drawing/2014/main" xmlns="" id="{B13787BB-978A-4007-9BE4-88BF88BEEF23}"/>
              </a:ext>
            </a:extLst>
          </p:cNvPr>
          <p:cNvSpPr/>
          <p:nvPr/>
        </p:nvSpPr>
        <p:spPr>
          <a:xfrm>
            <a:off x="3916012" y="3230953"/>
            <a:ext cx="1292095" cy="743195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200" dirty="0" err="1"/>
              <a:t>Xn</a:t>
            </a:r>
            <a:r>
              <a:rPr lang="es-CO" sz="1200" dirty="0"/>
              <a:t> Definitiva</a:t>
            </a:r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xmlns="" id="{2E99CD4A-D96A-4380-99A8-B0FAA2F4AF64}"/>
              </a:ext>
            </a:extLst>
          </p:cNvPr>
          <p:cNvSpPr/>
          <p:nvPr/>
        </p:nvSpPr>
        <p:spPr>
          <a:xfrm>
            <a:off x="3220276" y="4104120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SAE</a:t>
            </a:r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xmlns="" id="{F9BF2FA1-8F46-4DE0-8A51-E9C0CB49E3A9}"/>
              </a:ext>
            </a:extLst>
          </p:cNvPr>
          <p:cNvSpPr/>
          <p:nvPr/>
        </p:nvSpPr>
        <p:spPr>
          <a:xfrm>
            <a:off x="3220276" y="4754381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Planilla de traslado</a:t>
            </a:r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xmlns="" id="{D5B25DF2-CBD6-4C32-8F8F-87295B779AEF}"/>
              </a:ext>
            </a:extLst>
          </p:cNvPr>
          <p:cNvSpPr/>
          <p:nvPr/>
        </p:nvSpPr>
        <p:spPr>
          <a:xfrm>
            <a:off x="2551039" y="5363278"/>
            <a:ext cx="2729949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Desaduanamiento</a:t>
            </a:r>
          </a:p>
        </p:txBody>
      </p:sp>
      <p:sp>
        <p:nvSpPr>
          <p:cNvPr id="25" name="Rombo 24">
            <a:extLst>
              <a:ext uri="{FF2B5EF4-FFF2-40B4-BE49-F238E27FC236}">
                <a16:creationId xmlns:a16="http://schemas.microsoft.com/office/drawing/2014/main" xmlns="" id="{3C1684E6-E3D4-4E46-A25A-987E5627A932}"/>
              </a:ext>
            </a:extLst>
          </p:cNvPr>
          <p:cNvSpPr/>
          <p:nvPr/>
        </p:nvSpPr>
        <p:spPr>
          <a:xfrm>
            <a:off x="2133600" y="5935954"/>
            <a:ext cx="1245702" cy="776051"/>
          </a:xfrm>
          <a:prstGeom prst="diamond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Aforo</a:t>
            </a: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xmlns="" id="{E301352A-68DE-44DA-96BB-326B1C7F9722}"/>
              </a:ext>
            </a:extLst>
          </p:cNvPr>
          <p:cNvSpPr/>
          <p:nvPr/>
        </p:nvSpPr>
        <p:spPr>
          <a:xfrm>
            <a:off x="3763610" y="6195815"/>
            <a:ext cx="1285468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Ingreso a zona primaria</a:t>
            </a:r>
          </a:p>
        </p:txBody>
      </p:sp>
      <p:sp>
        <p:nvSpPr>
          <p:cNvPr id="27" name="Rectángulo: esquinas redondeadas 26">
            <a:extLst>
              <a:ext uri="{FF2B5EF4-FFF2-40B4-BE49-F238E27FC236}">
                <a16:creationId xmlns:a16="http://schemas.microsoft.com/office/drawing/2014/main" xmlns="" id="{4983DCCB-C74F-4F05-8B9C-783DD6AF8805}"/>
              </a:ext>
            </a:extLst>
          </p:cNvPr>
          <p:cNvSpPr/>
          <p:nvPr/>
        </p:nvSpPr>
        <p:spPr>
          <a:xfrm>
            <a:off x="8686798" y="6195813"/>
            <a:ext cx="1172819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Certificación de embarque</a:t>
            </a:r>
          </a:p>
        </p:txBody>
      </p:sp>
      <p:sp>
        <p:nvSpPr>
          <p:cNvPr id="28" name="Rectángulo: esquinas redondeadas 27">
            <a:extLst>
              <a:ext uri="{FF2B5EF4-FFF2-40B4-BE49-F238E27FC236}">
                <a16:creationId xmlns:a16="http://schemas.microsoft.com/office/drawing/2014/main" xmlns="" id="{D66FCA3C-5D16-4D6C-840A-E0B8E5BE3F56}"/>
              </a:ext>
            </a:extLst>
          </p:cNvPr>
          <p:cNvSpPr/>
          <p:nvPr/>
        </p:nvSpPr>
        <p:spPr>
          <a:xfrm>
            <a:off x="7017022" y="6195813"/>
            <a:ext cx="1285467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Operación de embarque</a:t>
            </a:r>
          </a:p>
        </p:txBody>
      </p:sp>
      <p:sp>
        <p:nvSpPr>
          <p:cNvPr id="29" name="Rectángulo: esquinas redondeadas 28">
            <a:extLst>
              <a:ext uri="{FF2B5EF4-FFF2-40B4-BE49-F238E27FC236}">
                <a16:creationId xmlns:a16="http://schemas.microsoft.com/office/drawing/2014/main" xmlns="" id="{5208E98F-A6FB-4CA1-9941-C6A76B749865}"/>
              </a:ext>
            </a:extLst>
          </p:cNvPr>
          <p:cNvSpPr/>
          <p:nvPr/>
        </p:nvSpPr>
        <p:spPr>
          <a:xfrm>
            <a:off x="5280988" y="6195814"/>
            <a:ext cx="135172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Autorización de embarque</a:t>
            </a:r>
          </a:p>
        </p:txBody>
      </p:sp>
      <p:sp>
        <p:nvSpPr>
          <p:cNvPr id="30" name="Rectángulo: esquinas redondeadas 29">
            <a:extLst>
              <a:ext uri="{FF2B5EF4-FFF2-40B4-BE49-F238E27FC236}">
                <a16:creationId xmlns:a16="http://schemas.microsoft.com/office/drawing/2014/main" xmlns="" id="{375DFAB6-B68F-4086-8A59-24A0FE994327}"/>
              </a:ext>
            </a:extLst>
          </p:cNvPr>
          <p:cNvSpPr/>
          <p:nvPr/>
        </p:nvSpPr>
        <p:spPr>
          <a:xfrm>
            <a:off x="10243926" y="6195812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DEX</a:t>
            </a:r>
          </a:p>
        </p:txBody>
      </p:sp>
      <p:sp>
        <p:nvSpPr>
          <p:cNvPr id="31" name="Rectángulo: esquinas redondeadas 30">
            <a:extLst>
              <a:ext uri="{FF2B5EF4-FFF2-40B4-BE49-F238E27FC236}">
                <a16:creationId xmlns:a16="http://schemas.microsoft.com/office/drawing/2014/main" xmlns="" id="{4F81F983-1EA3-4463-B16D-5E43F373B774}"/>
              </a:ext>
            </a:extLst>
          </p:cNvPr>
          <p:cNvSpPr/>
          <p:nvPr/>
        </p:nvSpPr>
        <p:spPr>
          <a:xfrm>
            <a:off x="5499653" y="2041881"/>
            <a:ext cx="1139685" cy="37106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Recibe la </a:t>
            </a:r>
            <a:r>
              <a:rPr lang="es-CO" sz="1400" dirty="0" err="1"/>
              <a:t>mercancia</a:t>
            </a:r>
            <a:endParaRPr lang="es-CO" sz="1400" dirty="0"/>
          </a:p>
        </p:txBody>
      </p:sp>
      <p:sp>
        <p:nvSpPr>
          <p:cNvPr id="32" name="Rectángulo: esquinas redondeadas 31">
            <a:extLst>
              <a:ext uri="{FF2B5EF4-FFF2-40B4-BE49-F238E27FC236}">
                <a16:creationId xmlns:a16="http://schemas.microsoft.com/office/drawing/2014/main" xmlns="" id="{F6DE0E43-372E-4C71-8161-376F823C3E55}"/>
              </a:ext>
            </a:extLst>
          </p:cNvPr>
          <p:cNvSpPr/>
          <p:nvPr/>
        </p:nvSpPr>
        <p:spPr>
          <a:xfrm>
            <a:off x="5519529" y="2809530"/>
            <a:ext cx="1119809" cy="5459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Elabora documento Transporte</a:t>
            </a:r>
          </a:p>
        </p:txBody>
      </p:sp>
      <p:sp>
        <p:nvSpPr>
          <p:cNvPr id="33" name="Rectángulo: esquinas redondeadas 32">
            <a:extLst>
              <a:ext uri="{FF2B5EF4-FFF2-40B4-BE49-F238E27FC236}">
                <a16:creationId xmlns:a16="http://schemas.microsoft.com/office/drawing/2014/main" xmlns="" id="{BBF938A0-D0EB-43FE-BD22-E253D441AB14}"/>
              </a:ext>
            </a:extLst>
          </p:cNvPr>
          <p:cNvSpPr/>
          <p:nvPr/>
        </p:nvSpPr>
        <p:spPr>
          <a:xfrm>
            <a:off x="5519529" y="3620565"/>
            <a:ext cx="1139685" cy="43008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Embarca la </a:t>
            </a:r>
            <a:r>
              <a:rPr lang="es-CO" sz="1400" dirty="0" err="1"/>
              <a:t>mercancia</a:t>
            </a:r>
            <a:endParaRPr lang="es-CO" sz="1400" dirty="0"/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:a16="http://schemas.microsoft.com/office/drawing/2014/main" xmlns="" id="{501369F4-6183-44FD-8874-2FD37F7086B7}"/>
              </a:ext>
            </a:extLst>
          </p:cNvPr>
          <p:cNvSpPr/>
          <p:nvPr/>
        </p:nvSpPr>
        <p:spPr>
          <a:xfrm>
            <a:off x="5400243" y="4236183"/>
            <a:ext cx="1451107" cy="44368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Confirmación DIAN</a:t>
            </a:r>
          </a:p>
        </p:txBody>
      </p:sp>
      <p:sp>
        <p:nvSpPr>
          <p:cNvPr id="35" name="Rectángulo: esquinas redondeadas 34">
            <a:extLst>
              <a:ext uri="{FF2B5EF4-FFF2-40B4-BE49-F238E27FC236}">
                <a16:creationId xmlns:a16="http://schemas.microsoft.com/office/drawing/2014/main" xmlns="" id="{59C90A8E-3E39-4EDA-86C6-FC17E03B98B5}"/>
              </a:ext>
            </a:extLst>
          </p:cNvPr>
          <p:cNvSpPr/>
          <p:nvPr/>
        </p:nvSpPr>
        <p:spPr>
          <a:xfrm>
            <a:off x="7586864" y="4104120"/>
            <a:ext cx="1139685" cy="7037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dirty="0"/>
              <a:t>Entrega documento transporte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xmlns="" id="{338B3684-06A4-4883-8187-5B63C4AF4411}"/>
              </a:ext>
            </a:extLst>
          </p:cNvPr>
          <p:cNvCxnSpPr>
            <a:stCxn id="4" idx="2"/>
            <a:endCxn id="10" idx="0"/>
          </p:cNvCxnSpPr>
          <p:nvPr/>
        </p:nvCxnSpPr>
        <p:spPr>
          <a:xfrm flipH="1">
            <a:off x="1742656" y="1822175"/>
            <a:ext cx="1" cy="251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xmlns="" id="{6F7A8025-B35B-4778-B5FA-41F7CA295CFD}"/>
              </a:ext>
            </a:extLst>
          </p:cNvPr>
          <p:cNvCxnSpPr>
            <a:cxnSpLocks/>
            <a:stCxn id="10" idx="2"/>
            <a:endCxn id="13" idx="0"/>
          </p:cNvCxnSpPr>
          <p:nvPr/>
        </p:nvCxnSpPr>
        <p:spPr>
          <a:xfrm>
            <a:off x="1742656" y="2444930"/>
            <a:ext cx="0" cy="36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xmlns="" id="{F79AB99C-DB2D-42EA-A2FF-A98413A0B9A2}"/>
              </a:ext>
            </a:extLst>
          </p:cNvPr>
          <p:cNvCxnSpPr/>
          <p:nvPr/>
        </p:nvCxnSpPr>
        <p:spPr>
          <a:xfrm>
            <a:off x="1742656" y="3184990"/>
            <a:ext cx="0" cy="36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xmlns="" id="{5CA61D6A-B809-44D7-9262-E6D6A249878C}"/>
              </a:ext>
            </a:extLst>
          </p:cNvPr>
          <p:cNvCxnSpPr/>
          <p:nvPr/>
        </p:nvCxnSpPr>
        <p:spPr>
          <a:xfrm>
            <a:off x="1742656" y="3885410"/>
            <a:ext cx="0" cy="36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xmlns="" id="{3E0338EF-6399-489C-8214-8AD5A1F6BD2D}"/>
              </a:ext>
            </a:extLst>
          </p:cNvPr>
          <p:cNvCxnSpPr/>
          <p:nvPr/>
        </p:nvCxnSpPr>
        <p:spPr>
          <a:xfrm>
            <a:off x="1742656" y="4608511"/>
            <a:ext cx="0" cy="36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xmlns="" id="{3A27482D-7135-474E-8FAA-E29DAAD41515}"/>
              </a:ext>
            </a:extLst>
          </p:cNvPr>
          <p:cNvCxnSpPr>
            <a:cxnSpLocks/>
          </p:cNvCxnSpPr>
          <p:nvPr/>
        </p:nvCxnSpPr>
        <p:spPr>
          <a:xfrm>
            <a:off x="3763609" y="2345992"/>
            <a:ext cx="0" cy="36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cto 44">
            <a:extLst>
              <a:ext uri="{FF2B5EF4-FFF2-40B4-BE49-F238E27FC236}">
                <a16:creationId xmlns:a16="http://schemas.microsoft.com/office/drawing/2014/main" xmlns="" id="{C3083AB1-0BD2-413B-89D5-FFC79D0F5FFB}"/>
              </a:ext>
            </a:extLst>
          </p:cNvPr>
          <p:cNvCxnSpPr>
            <a:cxnSpLocks/>
          </p:cNvCxnSpPr>
          <p:nvPr/>
        </p:nvCxnSpPr>
        <p:spPr>
          <a:xfrm>
            <a:off x="3710595" y="4475181"/>
            <a:ext cx="0" cy="293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xmlns="" id="{356C8253-B6A0-412A-AD56-390E37BF5ACF}"/>
              </a:ext>
            </a:extLst>
          </p:cNvPr>
          <p:cNvCxnSpPr>
            <a:cxnSpLocks/>
          </p:cNvCxnSpPr>
          <p:nvPr/>
        </p:nvCxnSpPr>
        <p:spPr>
          <a:xfrm>
            <a:off x="3710595" y="5111940"/>
            <a:ext cx="0" cy="251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xmlns="" id="{FD795985-451B-448F-B4B7-F4E0D2EA2F20}"/>
              </a:ext>
            </a:extLst>
          </p:cNvPr>
          <p:cNvCxnSpPr>
            <a:cxnSpLocks/>
            <a:stCxn id="25" idx="3"/>
            <a:endCxn id="26" idx="1"/>
          </p:cNvCxnSpPr>
          <p:nvPr/>
        </p:nvCxnSpPr>
        <p:spPr>
          <a:xfrm>
            <a:off x="3379302" y="6323980"/>
            <a:ext cx="384308" cy="57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xmlns="" id="{7C2F6F0F-93A8-4911-A895-731E63CFC6F0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5049078" y="6381342"/>
            <a:ext cx="231910" cy="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>
            <a:extLst>
              <a:ext uri="{FF2B5EF4-FFF2-40B4-BE49-F238E27FC236}">
                <a16:creationId xmlns:a16="http://schemas.microsoft.com/office/drawing/2014/main" xmlns="" id="{66E50C23-19C6-4AF3-B210-5AF393E3142E}"/>
              </a:ext>
            </a:extLst>
          </p:cNvPr>
          <p:cNvCxnSpPr>
            <a:cxnSpLocks/>
            <a:stCxn id="29" idx="3"/>
          </p:cNvCxnSpPr>
          <p:nvPr/>
        </p:nvCxnSpPr>
        <p:spPr>
          <a:xfrm flipV="1">
            <a:off x="6632713" y="6381343"/>
            <a:ext cx="404187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cto 56">
            <a:extLst>
              <a:ext uri="{FF2B5EF4-FFF2-40B4-BE49-F238E27FC236}">
                <a16:creationId xmlns:a16="http://schemas.microsoft.com/office/drawing/2014/main" xmlns="" id="{E401751E-3465-40C4-B5C1-B8046D1E630E}"/>
              </a:ext>
            </a:extLst>
          </p:cNvPr>
          <p:cNvCxnSpPr>
            <a:cxnSpLocks/>
            <a:stCxn id="28" idx="3"/>
          </p:cNvCxnSpPr>
          <p:nvPr/>
        </p:nvCxnSpPr>
        <p:spPr>
          <a:xfrm flipV="1">
            <a:off x="8302489" y="6381342"/>
            <a:ext cx="42406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57">
            <a:extLst>
              <a:ext uri="{FF2B5EF4-FFF2-40B4-BE49-F238E27FC236}">
                <a16:creationId xmlns:a16="http://schemas.microsoft.com/office/drawing/2014/main" xmlns="" id="{A5FAEEFE-F019-42CA-868E-35DE6345151E}"/>
              </a:ext>
            </a:extLst>
          </p:cNvPr>
          <p:cNvCxnSpPr>
            <a:cxnSpLocks/>
            <a:stCxn id="27" idx="3"/>
          </p:cNvCxnSpPr>
          <p:nvPr/>
        </p:nvCxnSpPr>
        <p:spPr>
          <a:xfrm flipV="1">
            <a:off x="9859617" y="6381342"/>
            <a:ext cx="384309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xmlns="" id="{E694A675-6061-4C5A-A04E-3D5C715FDCE2}"/>
              </a:ext>
            </a:extLst>
          </p:cNvPr>
          <p:cNvCxnSpPr>
            <a:cxnSpLocks/>
            <a:endCxn id="32" idx="0"/>
          </p:cNvCxnSpPr>
          <p:nvPr/>
        </p:nvCxnSpPr>
        <p:spPr>
          <a:xfrm>
            <a:off x="6069490" y="2334490"/>
            <a:ext cx="9944" cy="475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xmlns="" id="{49BB7DB5-F9CC-40F5-B950-EC592FD090CD}"/>
              </a:ext>
            </a:extLst>
          </p:cNvPr>
          <p:cNvCxnSpPr/>
          <p:nvPr/>
        </p:nvCxnSpPr>
        <p:spPr>
          <a:xfrm>
            <a:off x="6069490" y="3249980"/>
            <a:ext cx="0" cy="3689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>
            <a:extLst>
              <a:ext uri="{FF2B5EF4-FFF2-40B4-BE49-F238E27FC236}">
                <a16:creationId xmlns:a16="http://schemas.microsoft.com/office/drawing/2014/main" xmlns="" id="{EAAA82AB-946E-418F-93B0-D3F0C69CDD6F}"/>
              </a:ext>
            </a:extLst>
          </p:cNvPr>
          <p:cNvCxnSpPr>
            <a:cxnSpLocks/>
            <a:stCxn id="34" idx="3"/>
            <a:endCxn id="35" idx="1"/>
          </p:cNvCxnSpPr>
          <p:nvPr/>
        </p:nvCxnSpPr>
        <p:spPr>
          <a:xfrm flipV="1">
            <a:off x="6851350" y="4455985"/>
            <a:ext cx="735514" cy="2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xmlns="" id="{A2221FFC-B3FF-444E-9F70-2479EA4AE0D9}"/>
              </a:ext>
            </a:extLst>
          </p:cNvPr>
          <p:cNvCxnSpPr>
            <a:cxnSpLocks/>
          </p:cNvCxnSpPr>
          <p:nvPr/>
        </p:nvCxnSpPr>
        <p:spPr>
          <a:xfrm flipV="1">
            <a:off x="3524657" y="3263716"/>
            <a:ext cx="517256" cy="11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recto 73">
            <a:extLst>
              <a:ext uri="{FF2B5EF4-FFF2-40B4-BE49-F238E27FC236}">
                <a16:creationId xmlns:a16="http://schemas.microsoft.com/office/drawing/2014/main" xmlns="" id="{2E627B0A-8AEF-4C8A-A97D-A698A8953217}"/>
              </a:ext>
            </a:extLst>
          </p:cNvPr>
          <p:cNvCxnSpPr/>
          <p:nvPr/>
        </p:nvCxnSpPr>
        <p:spPr>
          <a:xfrm>
            <a:off x="4041913" y="3274731"/>
            <a:ext cx="0" cy="159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xmlns="" id="{FFDEE349-F8AC-4715-AD55-CA164F56DCC3}"/>
              </a:ext>
            </a:extLst>
          </p:cNvPr>
          <p:cNvCxnSpPr/>
          <p:nvPr/>
        </p:nvCxnSpPr>
        <p:spPr>
          <a:xfrm>
            <a:off x="3524657" y="3289615"/>
            <a:ext cx="0" cy="159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xmlns="" id="{01A82BFF-8571-435F-8CB6-1DEBBE98D5A7}"/>
              </a:ext>
            </a:extLst>
          </p:cNvPr>
          <p:cNvCxnSpPr>
            <a:stCxn id="19" idx="2"/>
          </p:cNvCxnSpPr>
          <p:nvPr/>
        </p:nvCxnSpPr>
        <p:spPr>
          <a:xfrm>
            <a:off x="3783492" y="3086052"/>
            <a:ext cx="6626" cy="177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xmlns="" id="{3CB7286C-D46B-4DC0-B5CC-326409B2DF04}"/>
              </a:ext>
            </a:extLst>
          </p:cNvPr>
          <p:cNvCxnSpPr/>
          <p:nvPr/>
        </p:nvCxnSpPr>
        <p:spPr>
          <a:xfrm>
            <a:off x="2756451" y="5758290"/>
            <a:ext cx="6626" cy="177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xmlns="" id="{30ED764A-CF51-40D4-97A9-AFE6D3783BD9}"/>
              </a:ext>
            </a:extLst>
          </p:cNvPr>
          <p:cNvCxnSpPr>
            <a:stCxn id="4" idx="3"/>
          </p:cNvCxnSpPr>
          <p:nvPr/>
        </p:nvCxnSpPr>
        <p:spPr>
          <a:xfrm>
            <a:off x="2551039" y="1166193"/>
            <a:ext cx="556592" cy="173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xmlns="" id="{EE98E9A9-60BC-4FF5-94FA-9CCE67450FD8}"/>
              </a:ext>
            </a:extLst>
          </p:cNvPr>
          <p:cNvCxnSpPr>
            <a:stCxn id="5" idx="3"/>
            <a:endCxn id="6" idx="1"/>
          </p:cNvCxnSpPr>
          <p:nvPr/>
        </p:nvCxnSpPr>
        <p:spPr>
          <a:xfrm>
            <a:off x="4571991" y="1159261"/>
            <a:ext cx="708997" cy="2430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xmlns="" id="{088E6A49-6626-46BE-B8F6-281F01F38B67}"/>
              </a:ext>
            </a:extLst>
          </p:cNvPr>
          <p:cNvCxnSpPr/>
          <p:nvPr/>
        </p:nvCxnSpPr>
        <p:spPr>
          <a:xfrm>
            <a:off x="6937505" y="1183560"/>
            <a:ext cx="543341" cy="1127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4" name="Conector recto 83">
            <a:extLst>
              <a:ext uri="{FF2B5EF4-FFF2-40B4-BE49-F238E27FC236}">
                <a16:creationId xmlns:a16="http://schemas.microsoft.com/office/drawing/2014/main" xmlns="" id="{F1B159AF-9480-470A-A0DA-5E1A7E22560C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9084362" y="1183561"/>
            <a:ext cx="775255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88">
            <a:extLst>
              <a:ext uri="{FF2B5EF4-FFF2-40B4-BE49-F238E27FC236}">
                <a16:creationId xmlns:a16="http://schemas.microsoft.com/office/drawing/2014/main" xmlns="" id="{E5C8DEA0-2BB7-4073-8307-FDAE506873B0}"/>
              </a:ext>
            </a:extLst>
          </p:cNvPr>
          <p:cNvCxnSpPr/>
          <p:nvPr/>
        </p:nvCxnSpPr>
        <p:spPr>
          <a:xfrm flipH="1">
            <a:off x="3783284" y="1815343"/>
            <a:ext cx="1" cy="251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xmlns="" id="{49321863-9ACA-43F7-9FDD-E2AC4593E742}"/>
              </a:ext>
            </a:extLst>
          </p:cNvPr>
          <p:cNvCxnSpPr/>
          <p:nvPr/>
        </p:nvCxnSpPr>
        <p:spPr>
          <a:xfrm flipH="1">
            <a:off x="6079431" y="1854923"/>
            <a:ext cx="1" cy="251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72">
            <a:extLst>
              <a:ext uri="{FF2B5EF4-FFF2-40B4-BE49-F238E27FC236}">
                <a16:creationId xmlns:a16="http://schemas.microsoft.com/office/drawing/2014/main" xmlns="" id="{A9CD2AF0-D6D1-4284-BCE4-65F21C1C1748}"/>
              </a:ext>
            </a:extLst>
          </p:cNvPr>
          <p:cNvCxnSpPr>
            <a:cxnSpLocks/>
          </p:cNvCxnSpPr>
          <p:nvPr/>
        </p:nvCxnSpPr>
        <p:spPr>
          <a:xfrm flipH="1">
            <a:off x="6079431" y="4000672"/>
            <a:ext cx="9940" cy="2732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333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656C5FA1-49CE-4DE0-988A-6E01C9EDC4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Proceso cambiario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xmlns="" id="{3618210D-0A75-4769-9CF5-102848FBDC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1600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xmlns="" id="{91A87844-F1F8-4116-A174-28FFCD70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6. Reintegrar los pagos de la exportaciones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42DB4A9-9E78-4005-9F27-A1EFF8B42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844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dirty="0"/>
              <a:t>6.1 Plazo de reintegro</a:t>
            </a:r>
          </a:p>
          <a:p>
            <a:pPr marL="0" indent="0">
              <a:buNone/>
            </a:pPr>
            <a:r>
              <a:rPr lang="es-CO" dirty="0"/>
              <a:t>6.2. Declaración de Cambio</a:t>
            </a:r>
          </a:p>
          <a:p>
            <a:pPr marL="0" indent="0">
              <a:buNone/>
            </a:pPr>
            <a:r>
              <a:rPr lang="es-CO" dirty="0"/>
              <a:t>6.3. a través de cuentas de compensación</a:t>
            </a:r>
          </a:p>
          <a:p>
            <a:pPr marL="0" indent="0">
              <a:buNone/>
            </a:pPr>
            <a:r>
              <a:rPr lang="es-CO" dirty="0"/>
              <a:t>6.4. Pago de exportaciones en moneda legal colombiana</a:t>
            </a:r>
          </a:p>
          <a:p>
            <a:pPr marL="0" indent="0">
              <a:buNone/>
            </a:pPr>
            <a:r>
              <a:rPr lang="es-CO" dirty="0"/>
              <a:t>6.5 Financiación para el pago de las exportaciones </a:t>
            </a:r>
          </a:p>
          <a:p>
            <a:pPr marL="0" indent="0">
              <a:buNone/>
            </a:pPr>
            <a:r>
              <a:rPr lang="es-CO" dirty="0"/>
              <a:t>6.6. Pagos anticipados </a:t>
            </a:r>
          </a:p>
          <a:p>
            <a:pPr marL="0" indent="0">
              <a:buNone/>
            </a:pPr>
            <a:r>
              <a:rPr lang="es-CO" dirty="0"/>
              <a:t>6.7 prefinanciación de exportaciones</a:t>
            </a:r>
          </a:p>
          <a:p>
            <a:pPr marL="0" indent="0">
              <a:buNone/>
            </a:pPr>
            <a:r>
              <a:rPr lang="es-CO" dirty="0"/>
              <a:t>6.8. Tratamiento cambiario de los reintegros de una financiación</a:t>
            </a:r>
          </a:p>
          <a:p>
            <a:pPr marL="0" indent="0">
              <a:buNone/>
            </a:pPr>
            <a:r>
              <a:rPr lang="es-CO" dirty="0"/>
              <a:t>6.9. Reintegro de exportaciones con tarjeta de crédito 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0285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A41CB9A-8768-440F-A7A1-8310240D2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8127" y="1326079"/>
            <a:ext cx="7729728" cy="3101983"/>
          </a:xfrm>
        </p:spPr>
        <p:txBody>
          <a:bodyPr/>
          <a:lstStyle/>
          <a:p>
            <a:pPr marL="0" indent="0">
              <a:buNone/>
            </a:pPr>
            <a:r>
              <a:rPr lang="es-CO" dirty="0"/>
              <a:t>6.10. obligaciones de diligenciar declaración de cambio No. 2 por parte del exportador</a:t>
            </a:r>
          </a:p>
          <a:p>
            <a:pPr marL="0" indent="0">
              <a:buNone/>
            </a:pPr>
            <a:r>
              <a:rPr lang="es-CO" dirty="0"/>
              <a:t>6.11. Obligaciones de conservar y exhibir los documentos soportes de las exportaciones de bienes</a:t>
            </a:r>
          </a:p>
          <a:p>
            <a:pPr marL="0" indent="0">
              <a:buNone/>
            </a:pPr>
            <a:r>
              <a:rPr lang="es-CO" dirty="0"/>
              <a:t>6.12. obligaciones cambiarias de los exportadores de bienes, sujetas a plazo legal</a:t>
            </a:r>
          </a:p>
          <a:p>
            <a:pPr marL="0" indent="0">
              <a:buNone/>
            </a:pPr>
            <a:r>
              <a:rPr lang="es-CO" dirty="0"/>
              <a:t>7. Solicitud devolución del </a:t>
            </a:r>
            <a:r>
              <a:rPr lang="es-CO" dirty="0" err="1"/>
              <a:t>iva</a:t>
            </a:r>
            <a:r>
              <a:rPr lang="es-C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619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CONTENIDO</a:t>
            </a:r>
            <a:endParaRPr lang="es-ES" dirty="0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s-CO" dirty="0" smtClean="0"/>
              <a:t>Envío </a:t>
            </a:r>
            <a:r>
              <a:rPr lang="es-CO" dirty="0"/>
              <a:t>de cotización internacional</a:t>
            </a:r>
          </a:p>
          <a:p>
            <a:pPr marL="457200" indent="-457200">
              <a:buAutoNum type="arabicPeriod"/>
            </a:pPr>
            <a:r>
              <a:rPr lang="es-CO" dirty="0"/>
              <a:t>Establecimiento de la forma de pago</a:t>
            </a:r>
          </a:p>
          <a:p>
            <a:pPr marL="457200" indent="-457200">
              <a:buAutoNum type="arabicPeriod"/>
            </a:pPr>
            <a:r>
              <a:rPr lang="es-CO" dirty="0"/>
              <a:t>Tipos de </a:t>
            </a:r>
            <a:r>
              <a:rPr lang="es-CO" dirty="0" smtClean="0"/>
              <a:t>exportación</a:t>
            </a:r>
          </a:p>
          <a:p>
            <a:pPr marL="457200" indent="-457200">
              <a:buAutoNum type="arabicPeriod"/>
            </a:pPr>
            <a:r>
              <a:rPr lang="es-CO" dirty="0" smtClean="0"/>
              <a:t>Preparación del producto a exportar</a:t>
            </a:r>
          </a:p>
          <a:p>
            <a:pPr marL="457200" indent="-457200">
              <a:buAutoNum type="arabicPeriod"/>
            </a:pPr>
            <a:r>
              <a:rPr lang="es-CO" dirty="0" smtClean="0"/>
              <a:t>Proceso de salida de mercancías</a:t>
            </a:r>
          </a:p>
          <a:p>
            <a:pPr marL="457200" indent="-457200">
              <a:buAutoNum type="arabicPeriod"/>
            </a:pPr>
            <a:r>
              <a:rPr lang="es-CO" dirty="0" smtClean="0"/>
              <a:t>Obligación de reintegrar los pagos de las exportaciones</a:t>
            </a:r>
          </a:p>
          <a:p>
            <a:pPr marL="457200" indent="-457200">
              <a:buAutoNum type="arabicPeriod"/>
            </a:pPr>
            <a:r>
              <a:rPr lang="es-CO" dirty="0" smtClean="0"/>
              <a:t>Solicitud del </a:t>
            </a:r>
            <a:r>
              <a:rPr lang="es-CO" dirty="0" err="1" smtClean="0"/>
              <a:t>Iva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19849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0136952-CB6A-40B4-A388-F2CB90E2E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1. ENVIO DE COTIZACION INTERNACIONAL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3F105C77-E839-4BBD-A0D4-0B57C5077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537469"/>
          </a:xfrm>
        </p:spPr>
        <p:txBody>
          <a:bodyPr>
            <a:normAutofit/>
          </a:bodyPr>
          <a:lstStyle/>
          <a:p>
            <a:pPr algn="just"/>
            <a:r>
              <a:rPr lang="es-CO" dirty="0"/>
              <a:t>Es la cotización u oferta realizada por el exportador a su cliente o importador</a:t>
            </a:r>
          </a:p>
          <a:p>
            <a:pPr algn="just"/>
            <a:r>
              <a:rPr lang="es-CO" dirty="0"/>
              <a:t>Es importante tener en cuenta los costos fijos y costos variables y los gastos que se generan para llevar un producto hasta el punto de entrega acordado previamente con su comprador precisando el termino</a:t>
            </a:r>
            <a:r>
              <a:rPr lang="es-CO" dirty="0">
                <a:solidFill>
                  <a:schemeClr val="accent3"/>
                </a:solidFill>
              </a:rPr>
              <a:t> INCOTERMS </a:t>
            </a:r>
            <a:r>
              <a:rPr lang="es-CO" dirty="0"/>
              <a:t>al cual se esta cotizando</a:t>
            </a:r>
          </a:p>
          <a:p>
            <a:pPr algn="just"/>
            <a:r>
              <a:rPr lang="es-CO" dirty="0"/>
              <a:t>La estimación del costo de exportación es el resultado de un proceso de análisis de diferentes variables como:</a:t>
            </a:r>
          </a:p>
          <a:p>
            <a:pPr marL="0" indent="0" algn="just">
              <a:buNone/>
            </a:pPr>
            <a:r>
              <a:rPr lang="es-CO" dirty="0"/>
              <a:t>	- costos de producción</a:t>
            </a:r>
          </a:p>
          <a:p>
            <a:pPr marL="0" indent="0" algn="just">
              <a:buNone/>
            </a:pPr>
            <a:r>
              <a:rPr lang="es-CO" dirty="0"/>
              <a:t>	- Costo de distribución física internacional</a:t>
            </a:r>
          </a:p>
          <a:p>
            <a:pPr marL="0" indent="0" algn="just">
              <a:buNone/>
            </a:pPr>
            <a:r>
              <a:rPr lang="es-CO" dirty="0"/>
              <a:t>	- De promoción  </a:t>
            </a:r>
          </a:p>
          <a:p>
            <a:pPr marL="0" indent="0" algn="just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73673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 smtClean="0"/>
              <a:t>Se debe tener en cuenta:</a:t>
            </a:r>
          </a:p>
          <a:p>
            <a:r>
              <a:rPr lang="es-CO" dirty="0" smtClean="0"/>
              <a:t>Los costos fijos</a:t>
            </a:r>
          </a:p>
          <a:p>
            <a:r>
              <a:rPr lang="es-CO" dirty="0" smtClean="0"/>
              <a:t>Los costos variables</a:t>
            </a:r>
          </a:p>
          <a:p>
            <a:r>
              <a:rPr lang="es-CO" dirty="0" smtClean="0"/>
              <a:t>Los gastos</a:t>
            </a:r>
          </a:p>
          <a:p>
            <a:pPr marL="0" indent="0">
              <a:buNone/>
            </a:pPr>
            <a:r>
              <a:rPr lang="es-CO" dirty="0" smtClean="0"/>
              <a:t>De llevar un producto hasta el punto de entrega acordado con el comprador 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 smtClean="0"/>
              <a:t>                                               </a:t>
            </a:r>
            <a:r>
              <a:rPr lang="es-CO" dirty="0" err="1" smtClean="0"/>
              <a:t>Incoterms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8496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Que regulan los INCOTERMS?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52282" y="2153412"/>
            <a:ext cx="7315200" cy="7751858"/>
          </a:xfrm>
        </p:spPr>
        <p:txBody>
          <a:bodyPr/>
          <a:lstStyle/>
          <a:p>
            <a:pPr marL="0" indent="0">
              <a:buNone/>
            </a:pPr>
            <a:r>
              <a:rPr lang="es-CO" dirty="0" smtClean="0"/>
              <a:t>Cuatro grandes problemas que soporta toda transacción comercial</a:t>
            </a:r>
          </a:p>
          <a:p>
            <a:r>
              <a:rPr lang="es-CO" dirty="0" smtClean="0"/>
              <a:t>La entrega de la mercancía</a:t>
            </a:r>
          </a:p>
          <a:p>
            <a:r>
              <a:rPr lang="es-CO" dirty="0" smtClean="0"/>
              <a:t>Transferencia del negocio</a:t>
            </a:r>
          </a:p>
          <a:p>
            <a:r>
              <a:rPr lang="es-CO" dirty="0" smtClean="0"/>
              <a:t>Distribución de gastos</a:t>
            </a:r>
          </a:p>
          <a:p>
            <a:r>
              <a:rPr lang="es-CO" dirty="0" smtClean="0"/>
              <a:t>Trámites documentales</a:t>
            </a:r>
            <a:endParaRPr lang="es-ES" dirty="0"/>
          </a:p>
        </p:txBody>
      </p:sp>
      <p:sp>
        <p:nvSpPr>
          <p:cNvPr id="4" name="Nube 3"/>
          <p:cNvSpPr/>
          <p:nvPr/>
        </p:nvSpPr>
        <p:spPr>
          <a:xfrm>
            <a:off x="4031086" y="3754552"/>
            <a:ext cx="2279561" cy="127500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Estimación del Precio de Exportación</a:t>
            </a:r>
            <a:endParaRPr lang="es-ES" dirty="0"/>
          </a:p>
        </p:txBody>
      </p:sp>
      <p:sp>
        <p:nvSpPr>
          <p:cNvPr id="5" name="Rectángulo redondeado 4"/>
          <p:cNvSpPr/>
          <p:nvPr/>
        </p:nvSpPr>
        <p:spPr>
          <a:xfrm>
            <a:off x="6227353" y="5396249"/>
            <a:ext cx="1300766" cy="450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Costo de producción</a:t>
            </a:r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7804597" y="5396249"/>
            <a:ext cx="1339403" cy="4765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Costo de DFI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9427335" y="5306096"/>
            <a:ext cx="2331076" cy="566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Costo de promoción y </a:t>
            </a:r>
            <a:r>
              <a:rPr lang="es-CO" dirty="0" err="1" smtClean="0"/>
              <a:t>comrcilización</a:t>
            </a:r>
            <a:endParaRPr lang="es-ES" dirty="0"/>
          </a:p>
        </p:txBody>
      </p:sp>
      <p:sp>
        <p:nvSpPr>
          <p:cNvPr id="8" name="Rectángulo redondeado 7"/>
          <p:cNvSpPr/>
          <p:nvPr/>
        </p:nvSpPr>
        <p:spPr>
          <a:xfrm>
            <a:off x="6748529" y="2894656"/>
            <a:ext cx="3451538" cy="1287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Es el resultado  de un proceso de diferentes variables</a:t>
            </a:r>
            <a:endParaRPr lang="es-ES" dirty="0"/>
          </a:p>
        </p:txBody>
      </p:sp>
      <p:cxnSp>
        <p:nvCxnSpPr>
          <p:cNvPr id="10" name="Conector recto 9"/>
          <p:cNvCxnSpPr/>
          <p:nvPr/>
        </p:nvCxnSpPr>
        <p:spPr>
          <a:xfrm flipH="1">
            <a:off x="6863604" y="4752304"/>
            <a:ext cx="1044024" cy="553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8474298" y="4752304"/>
            <a:ext cx="0" cy="5537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9144000" y="4752304"/>
            <a:ext cx="1287887" cy="412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71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4721C0-10BE-4C18-AE77-D806BB3D2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2. Establecimiento de la </a:t>
            </a:r>
            <a:br>
              <a:rPr lang="es-CO" dirty="0"/>
            </a:br>
            <a:r>
              <a:rPr lang="es-CO" dirty="0"/>
              <a:t>forma de pago</a:t>
            </a: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9430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s-CO" dirty="0" smtClean="0"/>
              <a:t>Giro Directo</a:t>
            </a:r>
          </a:p>
          <a:p>
            <a:pPr marL="457200" indent="-457200">
              <a:buAutoNum type="arabicPeriod"/>
            </a:pPr>
            <a:r>
              <a:rPr lang="es-CO" dirty="0" smtClean="0"/>
              <a:t>Créditos documentarios (Carta de crédito) sobre el exterior)</a:t>
            </a:r>
          </a:p>
          <a:p>
            <a:pPr marL="457200" indent="-457200">
              <a:buAutoNum type="arabicPeriod"/>
            </a:pPr>
            <a:r>
              <a:rPr lang="es-CO" dirty="0" smtClean="0"/>
              <a:t>A través de cuentas de compensación</a:t>
            </a:r>
          </a:p>
          <a:p>
            <a:pPr marL="457200" indent="-457200">
              <a:buAutoNum type="arabicPeriod"/>
            </a:pPr>
            <a:r>
              <a:rPr lang="es-CO" dirty="0" smtClean="0"/>
              <a:t>Financiación del intermediario del mercado cambiario</a:t>
            </a:r>
          </a:p>
          <a:p>
            <a:pPr marL="457200" indent="-457200">
              <a:buAutoNum type="arabicPeriod"/>
            </a:pPr>
            <a:r>
              <a:rPr lang="es-CO" dirty="0" smtClean="0"/>
              <a:t>Financiación directa del proveedor a un tercero</a:t>
            </a:r>
          </a:p>
          <a:p>
            <a:pPr marL="457200" indent="-457200">
              <a:buAutoNum type="arabicPeriod"/>
            </a:pPr>
            <a:r>
              <a:rPr lang="es-CO" dirty="0" smtClean="0"/>
              <a:t>Crédito externo de mediano y largo plazo</a:t>
            </a:r>
          </a:p>
          <a:p>
            <a:pPr marL="457200" indent="-457200">
              <a:buAutoNum type="arabicPeriod"/>
            </a:pPr>
            <a:r>
              <a:rPr lang="es-CO" dirty="0" smtClean="0"/>
              <a:t>Arrendamiento financiero – Leasing</a:t>
            </a:r>
          </a:p>
          <a:p>
            <a:pPr marL="457200" indent="-457200">
              <a:buAutoNum type="arabicPeriod"/>
            </a:pPr>
            <a:r>
              <a:rPr lang="es-CO" dirty="0" smtClean="0"/>
              <a:t>Pago con tarjeta de crédito internacional</a:t>
            </a:r>
          </a:p>
          <a:p>
            <a:pPr marL="457200" indent="-457200">
              <a:buAutoNum type="arabicPeriod"/>
            </a:pPr>
            <a:r>
              <a:rPr lang="es-CO" dirty="0" smtClean="0"/>
              <a:t>Pagos anticipados</a:t>
            </a:r>
          </a:p>
          <a:p>
            <a:pPr marL="457200" indent="-457200">
              <a:buAutoNum type="arabicPeriod"/>
            </a:pPr>
            <a:r>
              <a:rPr lang="es-CO" dirty="0" smtClean="0"/>
              <a:t>Inversión extranjera directa</a:t>
            </a:r>
          </a:p>
          <a:p>
            <a:pPr marL="457200" indent="-457200">
              <a:buAutoNum type="arabicPeriod"/>
            </a:pPr>
            <a:r>
              <a:rPr lang="es-CO" dirty="0" smtClean="0"/>
              <a:t>Cobranzas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661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13E1B0F-71BF-4762-95B9-F9BCC369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3. Tipos de exportación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xmlns="" id="{3012C1A5-E9FB-4C85-A361-5F3254A964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111783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6950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5184EB5-AC8A-4C8D-A0ED-934A09C13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4. Preparación del producto a exportar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82B6F6D0-E757-438E-905E-39EC00F97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03882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C3A3B7B5-01D8-425D-A56B-ABAE165D5F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5. Proceso salida de mercancías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FDC919E0-F86B-49A6-BF90-0AA29E6E11AD}"/>
              </a:ext>
            </a:extLst>
          </p:cNvPr>
          <p:cNvSpPr txBox="1"/>
          <p:nvPr/>
        </p:nvSpPr>
        <p:spPr>
          <a:xfrm>
            <a:off x="3472070" y="4174435"/>
            <a:ext cx="4797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200" dirty="0"/>
              <a:t>PROCESO ADUANERO</a:t>
            </a:r>
          </a:p>
        </p:txBody>
      </p:sp>
    </p:spTree>
    <p:extLst>
      <p:ext uri="{BB962C8B-B14F-4D97-AF65-F5344CB8AC3E}">
        <p14:creationId xmlns:p14="http://schemas.microsoft.com/office/powerpoint/2010/main" val="2290711051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81</TotalTime>
  <Words>672</Words>
  <Application>Microsoft Office PowerPoint</Application>
  <PresentationFormat>Panorámica</PresentationFormat>
  <Paragraphs>129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Paquete</vt:lpstr>
      <vt:lpstr>Proceso general de una exportación</vt:lpstr>
      <vt:lpstr>CONTENIDO</vt:lpstr>
      <vt:lpstr>1. ENVIO DE COTIZACION INTERNACIONAL</vt:lpstr>
      <vt:lpstr>Presentación de PowerPoint</vt:lpstr>
      <vt:lpstr>Que regulan los INCOTERMS?</vt:lpstr>
      <vt:lpstr>2. Establecimiento de la  forma de pago</vt:lpstr>
      <vt:lpstr>3. Tipos de exportación</vt:lpstr>
      <vt:lpstr>4. Preparación del producto a exportar</vt:lpstr>
      <vt:lpstr>5. Proceso salida de mercancías</vt:lpstr>
      <vt:lpstr>5.1. PROCESO DE DESADUANAMIENTO EN LA EXPORTACIÓN </vt:lpstr>
      <vt:lpstr>5.2. desaduanamiento de las exportación</vt:lpstr>
      <vt:lpstr>Proceso general de una exportación</vt:lpstr>
      <vt:lpstr>Presentación de PowerPoint</vt:lpstr>
      <vt:lpstr>Proceso cambiario</vt:lpstr>
      <vt:lpstr>6. Reintegrar los pagos de la exportaciones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 general de una exportacion</dc:title>
  <dc:creator>ycuellarp@gmail.com</dc:creator>
  <cp:lastModifiedBy>Lorena Mora Urbina</cp:lastModifiedBy>
  <cp:revision>13</cp:revision>
  <dcterms:created xsi:type="dcterms:W3CDTF">2017-09-18T01:02:38Z</dcterms:created>
  <dcterms:modified xsi:type="dcterms:W3CDTF">2017-09-18T20:47:25Z</dcterms:modified>
</cp:coreProperties>
</file>