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  <p:sldId id="273" r:id="rId1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5251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963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278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155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447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4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8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417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710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69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02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62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94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193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027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19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0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F0C0A8-A8CC-475B-B958-2B1D32DFF71B}" type="datetimeFigureOut">
              <a:rPr lang="es-CO" smtClean="0"/>
              <a:t>28/08/2016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9E32F0-273C-4354-B544-2B269742A5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219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8300" y="775302"/>
            <a:ext cx="7848600" cy="1927225"/>
          </a:xfrm>
        </p:spPr>
        <p:txBody>
          <a:bodyPr/>
          <a:lstStyle/>
          <a:p>
            <a:pPr algn="ctr"/>
            <a:r>
              <a:rPr lang="es-CO" sz="4000" dirty="0" smtClean="0">
                <a:solidFill>
                  <a:schemeClr val="accent1"/>
                </a:solidFill>
              </a:rPr>
              <a:t>Distribución Física Internacional</a:t>
            </a:r>
            <a:br>
              <a:rPr lang="es-CO" sz="4000" dirty="0" smtClean="0">
                <a:solidFill>
                  <a:schemeClr val="accent1"/>
                </a:solidFill>
              </a:rPr>
            </a:br>
            <a:r>
              <a:rPr lang="es-CO" sz="4000" dirty="0" smtClean="0">
                <a:solidFill>
                  <a:schemeClr val="accent1">
                    <a:lumMod val="75000"/>
                  </a:schemeClr>
                </a:solidFill>
              </a:rPr>
              <a:t>DFI</a:t>
            </a:r>
            <a:endParaRPr lang="es-CO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92200" y="6093296"/>
            <a:ext cx="6400800" cy="456456"/>
          </a:xfrm>
        </p:spPr>
        <p:txBody>
          <a:bodyPr>
            <a:normAutofit/>
          </a:bodyPr>
          <a:lstStyle/>
          <a:p>
            <a:pPr algn="ctr"/>
            <a:r>
              <a:rPr lang="es-CO" dirty="0" smtClean="0"/>
              <a:t>Lorena Mora Urbina</a:t>
            </a:r>
            <a:endParaRPr lang="es-CO" dirty="0"/>
          </a:p>
        </p:txBody>
      </p:sp>
      <p:pic>
        <p:nvPicPr>
          <p:cNvPr id="1026" name="Picture 2" descr="Resultado de imagen para distribución fisica intern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2545457" cy="22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139136" cy="990600"/>
          </a:xfrm>
        </p:spPr>
        <p:txBody>
          <a:bodyPr/>
          <a:lstStyle/>
          <a:p>
            <a:r>
              <a:rPr lang="es-CO" dirty="0" smtClean="0"/>
              <a:t>Séptima Actividad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348880"/>
            <a:ext cx="7200800" cy="1440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Gestión Bancaria, gestión del cobro, que puede ser por carta de crédito, giro directo, giro anticipado, crédito directo, entre otras</a:t>
            </a:r>
            <a:endParaRPr lang="es-C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4093848" cy="205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16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67128" cy="936104"/>
          </a:xfrm>
        </p:spPr>
        <p:txBody>
          <a:bodyPr>
            <a:normAutofit/>
          </a:bodyPr>
          <a:lstStyle/>
          <a:p>
            <a:r>
              <a:rPr lang="es-CO" dirty="0" smtClean="0"/>
              <a:t>Octava Actividad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94698"/>
            <a:ext cx="8208912" cy="3096344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Están los agentes y la administración de la gestión de la cadena y logística comercial internacional.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64904"/>
            <a:ext cx="5256584" cy="394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887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33400"/>
            <a:ext cx="7715200" cy="990600"/>
          </a:xfrm>
        </p:spPr>
        <p:txBody>
          <a:bodyPr>
            <a:normAutofit/>
          </a:bodyPr>
          <a:lstStyle/>
          <a:p>
            <a:r>
              <a:rPr lang="es-CO" dirty="0" smtClean="0"/>
              <a:t>Valor agregado de la DFI	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600200"/>
            <a:ext cx="7704856" cy="48768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CO" dirty="0" smtClean="0"/>
              <a:t>Para que la DFI genere valor agregado el gerente o persona encargada de la DFI, deberá tomar la decisión final basándose en los siguientes elementos para conseguir y mantener una fuerte ventaja competitiva en la entrega oportuna del producto</a:t>
            </a:r>
          </a:p>
          <a:p>
            <a:pPr marL="0" indent="0" algn="just">
              <a:buNone/>
            </a:pPr>
            <a:endParaRPr lang="es-CO" dirty="0" smtClean="0"/>
          </a:p>
          <a:p>
            <a:pPr marL="457200" indent="-457200" algn="just">
              <a:buAutoNum type="arabicPeriod"/>
            </a:pPr>
            <a:r>
              <a:rPr lang="es-CO" dirty="0" smtClean="0"/>
              <a:t>Contrato de compraventa internacional</a:t>
            </a:r>
          </a:p>
          <a:p>
            <a:pPr marL="457200" indent="-457200" algn="just">
              <a:buAutoNum type="arabicPeriod"/>
            </a:pPr>
            <a:r>
              <a:rPr lang="es-CO" dirty="0" smtClean="0"/>
              <a:t>Manejo de los Incoterms</a:t>
            </a:r>
          </a:p>
          <a:p>
            <a:pPr marL="457200" indent="-457200" algn="just">
              <a:buAutoNum type="arabicPeriod"/>
            </a:pPr>
            <a:r>
              <a:rPr lang="es-CO" dirty="0" smtClean="0"/>
              <a:t>Relación peso/volumen por modo de transporte</a:t>
            </a:r>
          </a:p>
          <a:p>
            <a:pPr marL="457200" indent="-457200" algn="just">
              <a:buAutoNum type="arabicPeriod"/>
            </a:pPr>
            <a:r>
              <a:rPr lang="es-CO" dirty="0" smtClean="0"/>
              <a:t>Servicios de transporte disponibles en los países involucrados</a:t>
            </a:r>
          </a:p>
          <a:p>
            <a:pPr marL="457200" indent="-457200" algn="just">
              <a:buAutoNum type="arabicPeriod"/>
            </a:pPr>
            <a:r>
              <a:rPr lang="es-CO" dirty="0" smtClean="0"/>
              <a:t>Análisis comparativo de costos y tiempo</a:t>
            </a:r>
          </a:p>
          <a:p>
            <a:pPr marL="457200" indent="-457200" algn="just">
              <a:buAutoNum type="arabicPeriod"/>
            </a:pPr>
            <a:r>
              <a:rPr lang="es-CO" dirty="0" smtClean="0"/>
              <a:t>Manejo de la operatividad aduanera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7120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 rot="16200000">
            <a:off x="-1519836" y="2392046"/>
            <a:ext cx="5261779" cy="1143000"/>
          </a:xfrm>
        </p:spPr>
        <p:txBody>
          <a:bodyPr/>
          <a:lstStyle/>
          <a:p>
            <a:r>
              <a:rPr lang="es-CO" dirty="0" smtClean="0"/>
              <a:t>Alcance de la DFI</a:t>
            </a:r>
            <a:endParaRPr lang="es-CO" dirty="0"/>
          </a:p>
        </p:txBody>
      </p:sp>
      <p:pic>
        <p:nvPicPr>
          <p:cNvPr id="12290" name="Picture 2" descr="C:\Users\CUELLAR\Downloads\2015-08-24 12.28.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42" y="0"/>
            <a:ext cx="6227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8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Consecuencias de inadecuada gestión de la DFI	</a:t>
            </a:r>
            <a:endParaRPr lang="es-CO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598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s-CO" dirty="0" smtClean="0"/>
              <a:t>Costos Visibles:</a:t>
            </a:r>
          </a:p>
          <a:p>
            <a:r>
              <a:rPr lang="es-CO" dirty="0" smtClean="0"/>
              <a:t>Perdida de mercancía</a:t>
            </a:r>
          </a:p>
          <a:p>
            <a:r>
              <a:rPr lang="es-CO" dirty="0" smtClean="0"/>
              <a:t>Perdida de calidad de la mercancía</a:t>
            </a:r>
          </a:p>
          <a:p>
            <a:r>
              <a:rPr lang="es-CO" dirty="0" smtClean="0"/>
              <a:t>Bodegajes adicionales</a:t>
            </a:r>
          </a:p>
          <a:p>
            <a:r>
              <a:rPr lang="es-CO" dirty="0" smtClean="0"/>
              <a:t>Manipuleos adicionales</a:t>
            </a:r>
          </a:p>
          <a:p>
            <a:r>
              <a:rPr lang="es-CO" dirty="0" smtClean="0"/>
              <a:t>Fletes pagados en exceso</a:t>
            </a:r>
          </a:p>
          <a:p>
            <a:r>
              <a:rPr lang="es-CO" dirty="0" smtClean="0"/>
              <a:t>Sobredimensionamiento de embalajes</a:t>
            </a:r>
          </a:p>
          <a:p>
            <a:r>
              <a:rPr lang="es-CO" dirty="0" smtClean="0"/>
              <a:t>Costos por excesiva documentación</a:t>
            </a:r>
          </a:p>
          <a:p>
            <a:r>
              <a:rPr lang="es-CO" dirty="0" smtClean="0"/>
              <a:t>Inadecuada cobertura de seguros</a:t>
            </a:r>
          </a:p>
          <a:p>
            <a:r>
              <a:rPr lang="es-CO" dirty="0" smtClean="0"/>
              <a:t>Mayores costos logísticos nacionales e internacionales</a:t>
            </a:r>
          </a:p>
          <a:p>
            <a:endParaRPr lang="es-C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580125"/>
            <a:ext cx="1512168" cy="154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CO" dirty="0" smtClean="0"/>
              <a:t>Permanencias no previstas y/o almacenajes</a:t>
            </a:r>
          </a:p>
          <a:p>
            <a:pPr algn="just"/>
            <a:r>
              <a:rPr lang="es-CO" dirty="0" smtClean="0"/>
              <a:t>Reclamaciones por incumplimiento en las entregas oportunas</a:t>
            </a:r>
          </a:p>
          <a:p>
            <a:pPr algn="just"/>
            <a:r>
              <a:rPr lang="es-CO" dirty="0" err="1" smtClean="0"/>
              <a:t>Reprocesos</a:t>
            </a:r>
            <a:r>
              <a:rPr lang="es-CO" dirty="0" smtClean="0"/>
              <a:t> en las ordenes y/o pedidos</a:t>
            </a:r>
          </a:p>
          <a:p>
            <a:pPr algn="just"/>
            <a:r>
              <a:rPr lang="es-CO" dirty="0" smtClean="0"/>
              <a:t>Perdida de clientes</a:t>
            </a:r>
          </a:p>
          <a:p>
            <a:pPr algn="just"/>
            <a:r>
              <a:rPr lang="es-CO" dirty="0" smtClean="0"/>
              <a:t>Perdida de posicionamiento en el mercado</a:t>
            </a:r>
          </a:p>
          <a:p>
            <a:pPr algn="just"/>
            <a:r>
              <a:rPr lang="es-CO" dirty="0" smtClean="0"/>
              <a:t>Débil percepción de la marca</a:t>
            </a:r>
            <a:endParaRPr lang="es-C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828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41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12776"/>
            <a:ext cx="7272808" cy="4272136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La utilización de lo anterior les permite a las empresas lograr un sistema logístico bien administrado para que no se presenten situaciones que hagan imposible un flujo de productos e información que satisfagan las metas de la organización en el proceso de exportación e internacionalización.</a:t>
            </a:r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229200"/>
            <a:ext cx="45720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29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8" y="332656"/>
            <a:ext cx="8699018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52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65"/>
            <a:ext cx="865757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12274"/>
            <a:ext cx="2160240" cy="21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DFI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dirty="0" smtClean="0"/>
              <a:t>Según la ciencia de la administración, la DFI busca integrar una serie de actividades y operaciones destinadas a ordenar, manejar y coordinar el movimiento y traslado de la carga (producto) desde la línea de producción en el país exportador hasta el punto final de utilización o consumo en el país importador, tomando como actividades y operaciones las acciones secuenciales para seguir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717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97552" cy="99060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Primera Actividad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72816"/>
            <a:ext cx="750952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800" dirty="0" smtClean="0"/>
              <a:t>La preparación y arreglo de la mercadería, que incluye:</a:t>
            </a:r>
          </a:p>
          <a:p>
            <a:pPr marL="0" indent="0">
              <a:buNone/>
            </a:pPr>
            <a:endParaRPr lang="es-CO" sz="2800" dirty="0" smtClean="0"/>
          </a:p>
          <a:p>
            <a:r>
              <a:rPr lang="es-CO" sz="2800" dirty="0" smtClean="0"/>
              <a:t>Embalaje</a:t>
            </a:r>
          </a:p>
          <a:p>
            <a:r>
              <a:rPr lang="es-CO" sz="2800" dirty="0" smtClean="0"/>
              <a:t>Marcado</a:t>
            </a:r>
          </a:p>
          <a:p>
            <a:r>
              <a:rPr lang="es-CO" sz="2800" dirty="0" smtClean="0"/>
              <a:t>Etiquetado </a:t>
            </a:r>
          </a:p>
          <a:p>
            <a:r>
              <a:rPr lang="es-CO" sz="2800" dirty="0" smtClean="0"/>
              <a:t>Unitarización</a:t>
            </a:r>
          </a:p>
          <a:p>
            <a:pPr marL="0" indent="0">
              <a:buNone/>
            </a:pPr>
            <a:endParaRPr lang="es-CO" sz="3600" spc="-100" dirty="0" smtClean="0">
              <a:solidFill>
                <a:srgbClr val="D2533C"/>
              </a:solidFill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168352" cy="274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551719" cy="179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8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381" y="836712"/>
            <a:ext cx="8229600" cy="990600"/>
          </a:xfrm>
        </p:spPr>
        <p:txBody>
          <a:bodyPr>
            <a:normAutofit/>
          </a:bodyPr>
          <a:lstStyle/>
          <a:p>
            <a:r>
              <a:rPr lang="es-CO" dirty="0"/>
              <a:t>Segunda </a:t>
            </a:r>
            <a:r>
              <a:rPr lang="es-CO" dirty="0" smtClean="0"/>
              <a:t>Actividad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88840"/>
            <a:ext cx="7797552" cy="451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El manejo de los documentos de exportación: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/>
              <a:t>Factura comercial</a:t>
            </a:r>
          </a:p>
          <a:p>
            <a:r>
              <a:rPr lang="es-CO" dirty="0"/>
              <a:t>Lista de empaque </a:t>
            </a:r>
          </a:p>
          <a:p>
            <a:r>
              <a:rPr lang="es-CO" dirty="0"/>
              <a:t>Certificado de origen</a:t>
            </a:r>
          </a:p>
          <a:p>
            <a:r>
              <a:rPr lang="es-CO" dirty="0"/>
              <a:t>Documento de transporte</a:t>
            </a:r>
          </a:p>
          <a:p>
            <a:r>
              <a:rPr lang="es-CO" dirty="0"/>
              <a:t>Vistos Buenos</a:t>
            </a:r>
          </a:p>
          <a:p>
            <a:r>
              <a:rPr lang="es-CO" dirty="0" smtClean="0"/>
              <a:t>Declaración de Exportación - </a:t>
            </a:r>
            <a:r>
              <a:rPr lang="es-CO" dirty="0" err="1" smtClean="0"/>
              <a:t>Dex</a:t>
            </a:r>
            <a:endParaRPr lang="es-CO" dirty="0"/>
          </a:p>
          <a:p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2588489" cy="273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11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653536" cy="990600"/>
          </a:xfrm>
        </p:spPr>
        <p:txBody>
          <a:bodyPr>
            <a:normAutofit/>
          </a:bodyPr>
          <a:lstStyle/>
          <a:p>
            <a:r>
              <a:rPr lang="es-CO" dirty="0" smtClean="0"/>
              <a:t>Tercera Actividad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715200" cy="4488160"/>
          </a:xfrm>
        </p:spPr>
        <p:txBody>
          <a:bodyPr/>
          <a:lstStyle/>
          <a:p>
            <a:r>
              <a:rPr lang="es-CO" dirty="0" smtClean="0"/>
              <a:t>Manipuleo</a:t>
            </a:r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05315"/>
            <a:ext cx="3456384" cy="224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Resultado de imagen para manipuleo de car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3089"/>
            <a:ext cx="2520280" cy="262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1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87208" cy="990600"/>
          </a:xfrm>
        </p:spPr>
        <p:txBody>
          <a:bodyPr/>
          <a:lstStyle/>
          <a:p>
            <a:r>
              <a:rPr lang="es-CO" dirty="0" smtClean="0"/>
              <a:t>Cuarta Actividad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132856"/>
            <a:ext cx="7056784" cy="4344144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 smtClean="0"/>
              <a:t>El almacenamiento y el transporte nacional e internacional de la carga durante el proceso exportador partiendo desde </a:t>
            </a:r>
            <a:r>
              <a:rPr lang="es-CO" dirty="0" err="1" smtClean="0"/>
              <a:t>Exw</a:t>
            </a:r>
            <a:r>
              <a:rPr lang="es-CO" dirty="0" smtClean="0"/>
              <a:t> hasta DDP</a:t>
            </a: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93948"/>
            <a:ext cx="3312368" cy="190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3948"/>
            <a:ext cx="3240360" cy="196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427168" cy="990600"/>
          </a:xfrm>
        </p:spPr>
        <p:txBody>
          <a:bodyPr/>
          <a:lstStyle/>
          <a:p>
            <a:r>
              <a:rPr lang="es-CO" dirty="0" smtClean="0"/>
              <a:t>Quinta Actividad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646931"/>
            <a:ext cx="3384376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/>
              <a:t>Asegurar la mercancía durante el trayecto y estadía en los puertos, aeropuertos o terminales </a:t>
            </a:r>
            <a:endParaRPr lang="es-C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786558" cy="2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7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9730" y="548680"/>
            <a:ext cx="8229600" cy="990600"/>
          </a:xfrm>
        </p:spPr>
        <p:txBody>
          <a:bodyPr/>
          <a:lstStyle/>
          <a:p>
            <a:r>
              <a:rPr lang="es-CO" dirty="0" smtClean="0"/>
              <a:t>Sexta actividad	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064246"/>
            <a:ext cx="3322712" cy="1828800"/>
          </a:xfrm>
        </p:spPr>
        <p:txBody>
          <a:bodyPr/>
          <a:lstStyle/>
          <a:p>
            <a:pPr marL="0" indent="0">
              <a:buNone/>
            </a:pPr>
            <a:r>
              <a:rPr lang="es-CO" dirty="0" smtClean="0"/>
              <a:t>El manejo de los agentes de carga o </a:t>
            </a:r>
            <a:r>
              <a:rPr lang="es-CO" dirty="0" err="1" smtClean="0"/>
              <a:t>freight</a:t>
            </a:r>
            <a:r>
              <a:rPr lang="es-CO" dirty="0" smtClean="0"/>
              <a:t> </a:t>
            </a:r>
            <a:r>
              <a:rPr lang="es-CO" dirty="0" err="1" smtClean="0"/>
              <a:t>forwarder</a:t>
            </a:r>
            <a:endParaRPr lang="es-C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74524"/>
            <a:ext cx="3312368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63588" y="4509120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200" b="1" dirty="0">
                <a:solidFill>
                  <a:srgbClr val="C00000"/>
                </a:solidFill>
              </a:rPr>
              <a:t>El agente de carga </a:t>
            </a:r>
            <a:r>
              <a:rPr lang="es-CO" sz="2200" dirty="0"/>
              <a:t>es la persona física o moral que sirve de intermediario entre el importador o exportador y el transportista directo y su función principal es </a:t>
            </a:r>
            <a:r>
              <a:rPr lang="es-CO" sz="2200" dirty="0" err="1"/>
              <a:t>eficientar</a:t>
            </a:r>
            <a:r>
              <a:rPr lang="es-CO" sz="2200" dirty="0"/>
              <a:t> los procesos de cadena. </a:t>
            </a:r>
            <a:r>
              <a:rPr lang="es-CO" sz="2200" dirty="0">
                <a:solidFill>
                  <a:srgbClr val="C00000"/>
                </a:solidFill>
              </a:rPr>
              <a:t>La tarea más importante </a:t>
            </a:r>
            <a:r>
              <a:rPr lang="es-CO" sz="2200" dirty="0"/>
              <a:t>de los agentes de carga está en resolver cualquier problema de transporte.</a:t>
            </a:r>
          </a:p>
        </p:txBody>
      </p:sp>
    </p:spTree>
    <p:extLst>
      <p:ext uri="{BB962C8B-B14F-4D97-AF65-F5344CB8AC3E}">
        <p14:creationId xmlns:p14="http://schemas.microsoft.com/office/powerpoint/2010/main" val="408070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/>
              <a:t/>
            </a:r>
            <a:br>
              <a:rPr lang="es-CO" sz="2700" dirty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3100" b="1" dirty="0" smtClean="0"/>
              <a:t>Principales </a:t>
            </a:r>
            <a:r>
              <a:rPr lang="es-CO" sz="3100" b="1" dirty="0"/>
              <a:t>tareas y responsabilidades de los agentes de carga internacional (ACI) </a:t>
            </a:r>
            <a:r>
              <a:rPr lang="es-CO" sz="2700" dirty="0"/>
              <a:t/>
            </a:r>
            <a:br>
              <a:rPr lang="es-CO" sz="2700" dirty="0"/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85000" lnSpcReduction="20000"/>
          </a:bodyPr>
          <a:lstStyle/>
          <a:p>
            <a:r>
              <a:rPr lang="es-CO" dirty="0" smtClean="0"/>
              <a:t>Búsqueda </a:t>
            </a:r>
            <a:r>
              <a:rPr lang="es-CO" dirty="0"/>
              <a:t>y selección del medio de transporte.</a:t>
            </a:r>
          </a:p>
          <a:p>
            <a:r>
              <a:rPr lang="es-CO" dirty="0"/>
              <a:t>Coordinación del embalaje y recolección del material.</a:t>
            </a:r>
          </a:p>
          <a:p>
            <a:r>
              <a:rPr lang="es-CO" dirty="0"/>
              <a:t>Revisión cumplimiento de las normas aplicables a la carga.</a:t>
            </a:r>
          </a:p>
          <a:p>
            <a:r>
              <a:rPr lang="es-CO" dirty="0"/>
              <a:t>Realización de formalidades del seguro y del transporte a petición del cliente.</a:t>
            </a:r>
          </a:p>
          <a:p>
            <a:r>
              <a:rPr lang="es-CO" dirty="0"/>
              <a:t>En caso de tener la autorización pertinente, podrán realizar trámites aduaneros.</a:t>
            </a:r>
          </a:p>
          <a:p>
            <a:r>
              <a:rPr lang="es-CO" dirty="0"/>
              <a:t>Consolidación de carga para obtener mejores tarifas.</a:t>
            </a:r>
          </a:p>
          <a:p>
            <a:r>
              <a:rPr lang="es-CO" dirty="0"/>
              <a:t>Almacenaje y distribución de la carga, según se convenga con el cliente.</a:t>
            </a:r>
          </a:p>
          <a:p>
            <a:r>
              <a:rPr lang="es-CO" dirty="0"/>
              <a:t>Emiten los documentos homologados internacionalmente según sea el caso.</a:t>
            </a:r>
          </a:p>
          <a:p>
            <a:r>
              <a:rPr lang="es-CO" dirty="0"/>
              <a:t>Dan seguimiento al tránsito de la carga.</a:t>
            </a:r>
          </a:p>
          <a:p>
            <a:r>
              <a:rPr lang="es-CO" dirty="0"/>
              <a:t>Pueden actuar como operadores de transporte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4167609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283</TotalTime>
  <Words>574</Words>
  <Application>Microsoft Office PowerPoint</Application>
  <PresentationFormat>Presentación en pantalla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Corbel</vt:lpstr>
      <vt:lpstr>Parallax</vt:lpstr>
      <vt:lpstr>Distribución Física Internacional DFI</vt:lpstr>
      <vt:lpstr>DFI</vt:lpstr>
      <vt:lpstr>Primera Actividad</vt:lpstr>
      <vt:lpstr>Segunda Actividad</vt:lpstr>
      <vt:lpstr>Tercera Actividad</vt:lpstr>
      <vt:lpstr>Cuarta Actividad</vt:lpstr>
      <vt:lpstr>Quinta Actividad</vt:lpstr>
      <vt:lpstr>Sexta actividad </vt:lpstr>
      <vt:lpstr>   Principales tareas y responsabilidades de los agentes de carga internacional (ACI)   </vt:lpstr>
      <vt:lpstr>Séptima Actividad</vt:lpstr>
      <vt:lpstr>Octava Actividad</vt:lpstr>
      <vt:lpstr>Valor agregado de la DFI </vt:lpstr>
      <vt:lpstr>Alcance de la DFI</vt:lpstr>
      <vt:lpstr>Consecuencias de inadecuada gestión de la DFI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Distribución física internacional - dfi</dc:title>
  <dc:creator>CUELLAR</dc:creator>
  <cp:lastModifiedBy>L o r e   M o r a</cp:lastModifiedBy>
  <cp:revision>23</cp:revision>
  <dcterms:created xsi:type="dcterms:W3CDTF">2015-08-24T15:40:07Z</dcterms:created>
  <dcterms:modified xsi:type="dcterms:W3CDTF">2016-08-28T19:55:04Z</dcterms:modified>
</cp:coreProperties>
</file>