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0" r:id="rId5"/>
    <p:sldId id="277" r:id="rId6"/>
    <p:sldId id="272" r:id="rId7"/>
    <p:sldId id="271" r:id="rId8"/>
    <p:sldId id="273" r:id="rId9"/>
    <p:sldId id="259" r:id="rId10"/>
    <p:sldId id="274" r:id="rId11"/>
    <p:sldId id="278" r:id="rId12"/>
    <p:sldId id="279" r:id="rId13"/>
    <p:sldId id="281" r:id="rId14"/>
    <p:sldId id="261" r:id="rId15"/>
    <p:sldId id="275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AF557A-1EA1-4EA0-ADFE-863D612F850E}" type="datetimeFigureOut">
              <a:rPr lang="es-ES" smtClean="0"/>
              <a:t>13/08/2018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17A29B-4083-4F00-A679-1A9F28EEB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557A-1EA1-4EA0-ADFE-863D612F850E}" type="datetimeFigureOut">
              <a:rPr lang="es-ES" smtClean="0"/>
              <a:t>13/08/2018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29B-4083-4F00-A679-1A9F28EEB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15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AF557A-1EA1-4EA0-ADFE-863D612F850E}" type="datetimeFigureOut">
              <a:rPr lang="es-ES" smtClean="0"/>
              <a:t>13/08/2018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17A29B-4083-4F00-A679-1A9F28EEB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69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557A-1EA1-4EA0-ADFE-863D612F850E}" type="datetimeFigureOut">
              <a:rPr lang="es-ES" smtClean="0"/>
              <a:t>13/08/2018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17A29B-4083-4F00-A679-1A9F28EEB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15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AF557A-1EA1-4EA0-ADFE-863D612F850E}" type="datetimeFigureOut">
              <a:rPr lang="es-ES" smtClean="0"/>
              <a:t>13/08/2018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17A29B-4083-4F00-A679-1A9F28EEB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29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557A-1EA1-4EA0-ADFE-863D612F850E}" type="datetimeFigureOut">
              <a:rPr lang="es-ES" smtClean="0"/>
              <a:t>13/08/2018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29B-4083-4F00-A679-1A9F28EEB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22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557A-1EA1-4EA0-ADFE-863D612F850E}" type="datetimeFigureOut">
              <a:rPr lang="es-ES" smtClean="0"/>
              <a:t>13/08/2018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29B-4083-4F00-A679-1A9F28EEB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35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557A-1EA1-4EA0-ADFE-863D612F850E}" type="datetimeFigureOut">
              <a:rPr lang="es-ES" smtClean="0"/>
              <a:t>13/08/2018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29B-4083-4F00-A679-1A9F28EEB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63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557A-1EA1-4EA0-ADFE-863D612F850E}" type="datetimeFigureOut">
              <a:rPr lang="es-ES" smtClean="0"/>
              <a:t>13/08/2018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29B-4083-4F00-A679-1A9F28EEB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25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AF557A-1EA1-4EA0-ADFE-863D612F850E}" type="datetimeFigureOut">
              <a:rPr lang="es-ES" smtClean="0"/>
              <a:t>13/08/2018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17A29B-4083-4F00-A679-1A9F28EEB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55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557A-1EA1-4EA0-ADFE-863D612F850E}" type="datetimeFigureOut">
              <a:rPr lang="es-ES" smtClean="0"/>
              <a:t>13/08/2018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29B-4083-4F00-A679-1A9F28EEB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8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CAF557A-1EA1-4EA0-ADFE-863D612F850E}" type="datetimeFigureOut">
              <a:rPr lang="es-ES" smtClean="0"/>
              <a:t>13/08/2018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17A29B-4083-4F00-A679-1A9F28EEBC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538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colombia.co/ruta-exportadora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nviertaencolombia.com.co/por-que-colombia.html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olombia.travel/es/descubre-colomb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45445" y="989242"/>
            <a:ext cx="83243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Comercio y </a:t>
            </a:r>
          </a:p>
          <a:p>
            <a:pPr algn="ctr"/>
            <a:r>
              <a:rPr lang="es-ES" sz="5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Negocios Internacionales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25" y="3675655"/>
            <a:ext cx="5649433" cy="22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4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929" y="1300146"/>
            <a:ext cx="2592861" cy="7922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929" y="2593583"/>
            <a:ext cx="3397437" cy="9930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525" y="4217711"/>
            <a:ext cx="3052117" cy="7759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86" y="2729745"/>
            <a:ext cx="3008045" cy="6797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286" y="1300146"/>
            <a:ext cx="3038357" cy="689112"/>
          </a:xfrm>
          <a:prstGeom prst="rect">
            <a:avLst/>
          </a:prstGeom>
        </p:spPr>
      </p:pic>
      <p:sp>
        <p:nvSpPr>
          <p:cNvPr id="9" name="AutoShape 2" descr="Resultado de imagen para 5 paso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Resultado de imagen para 5 pasos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8010" y="1462485"/>
            <a:ext cx="2955145" cy="196651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864132" y="5352985"/>
            <a:ext cx="2605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 Pasos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096000" y="5629984"/>
            <a:ext cx="4497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bg1"/>
                </a:solidFill>
                <a:hlinkClick r:id="rId8"/>
              </a:rPr>
              <a:t>http://www.procolombia.co/ruta-exportadora/</a:t>
            </a:r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5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67" y="1493875"/>
            <a:ext cx="11636264" cy="45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1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0802" y="624479"/>
            <a:ext cx="11029615" cy="1497507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Ministro de Comercio, Industria y Turismo</a:t>
            </a:r>
            <a:br>
              <a:rPr lang="es-ES" b="1" dirty="0"/>
            </a:b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6" y="2021515"/>
            <a:ext cx="67151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898" y="904654"/>
            <a:ext cx="7765976" cy="531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75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42" l="3355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3" y="1195754"/>
            <a:ext cx="4656406" cy="46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2053883" y="1308295"/>
            <a:ext cx="956603" cy="8581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052106" y="596764"/>
            <a:ext cx="63453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Sectores de Inversión</a:t>
            </a:r>
          </a:p>
          <a:p>
            <a:pPr algn="ctr"/>
            <a:r>
              <a:rPr lang="es-ES" sz="48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 Colombia</a:t>
            </a:r>
            <a:endParaRPr lang="es-E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929" y="2596184"/>
            <a:ext cx="6038850" cy="23812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938272" y="5528994"/>
            <a:ext cx="598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5"/>
              </a:rPr>
              <a:t>http://www.inviertaencolombia.com.co/por-que-colombia.html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0999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440" y="723692"/>
            <a:ext cx="6115050" cy="21240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440" y="3033712"/>
            <a:ext cx="60674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0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214530" y="951300"/>
            <a:ext cx="26014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Turismos</a:t>
            </a:r>
            <a:endParaRPr lang="es-ES" sz="4400" dirty="0"/>
          </a:p>
        </p:txBody>
      </p:sp>
      <p:sp>
        <p:nvSpPr>
          <p:cNvPr id="4" name="Rectángulo 3"/>
          <p:cNvSpPr/>
          <p:nvPr/>
        </p:nvSpPr>
        <p:spPr>
          <a:xfrm>
            <a:off x="5383237" y="31156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•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37" y="1983346"/>
            <a:ext cx="8458200" cy="3438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926" y="4856146"/>
            <a:ext cx="2539239" cy="198375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897746" y="1983346"/>
            <a:ext cx="1326524" cy="7469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4489487" y="1983345"/>
            <a:ext cx="1326524" cy="7469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/>
          <p:cNvSpPr/>
          <p:nvPr/>
        </p:nvSpPr>
        <p:spPr>
          <a:xfrm>
            <a:off x="6255041" y="1863853"/>
            <a:ext cx="1485162" cy="7469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1018672" y="5946217"/>
            <a:ext cx="4797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4"/>
              </a:rPr>
              <a:t>http://www.colombia.travel/es/descubre-colombia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74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03045" y="433141"/>
            <a:ext cx="3855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CONTENIDO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61775" y="2113846"/>
            <a:ext cx="91751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sz="2800" b="0" i="1" dirty="0">
                <a:effectLst/>
                <a:latin typeface="fira-sans"/>
              </a:rPr>
              <a:t>Que son los negocios internacionales?</a:t>
            </a:r>
            <a:endParaRPr lang="es-ES" sz="2800" b="0" i="0" dirty="0">
              <a:effectLst/>
              <a:latin typeface="fira-sans"/>
            </a:endParaRPr>
          </a:p>
          <a:p>
            <a:r>
              <a:rPr lang="es-ES" sz="2800" b="0" i="1" dirty="0">
                <a:effectLst/>
                <a:latin typeface="fira-sans"/>
              </a:rPr>
              <a:t>2. Que es una exportación?</a:t>
            </a:r>
            <a:endParaRPr lang="es-ES" sz="2800" b="0" i="0" dirty="0">
              <a:effectLst/>
              <a:latin typeface="fira-sans"/>
            </a:endParaRPr>
          </a:p>
          <a:p>
            <a:r>
              <a:rPr lang="es-ES" sz="2800" b="0" i="1" dirty="0">
                <a:effectLst/>
                <a:latin typeface="fira-sans"/>
              </a:rPr>
              <a:t>3. Mitos de la exportación</a:t>
            </a:r>
          </a:p>
          <a:p>
            <a:r>
              <a:rPr lang="es-CO" sz="2800" i="1" dirty="0">
                <a:latin typeface="fira-sans"/>
              </a:rPr>
              <a:t>4. Ruta Exportadora</a:t>
            </a:r>
          </a:p>
          <a:p>
            <a:r>
              <a:rPr lang="es-CO" sz="2800" b="0" i="1" dirty="0">
                <a:effectLst/>
                <a:latin typeface="fira-sans"/>
              </a:rPr>
              <a:t>5. Cinco paso para la exportación</a:t>
            </a:r>
          </a:p>
          <a:p>
            <a:r>
              <a:rPr lang="es-CO" sz="2800" i="1" dirty="0">
                <a:latin typeface="fira-sans"/>
              </a:rPr>
              <a:t>6. Ministerio de comercio, industria y turismo</a:t>
            </a:r>
          </a:p>
          <a:p>
            <a:r>
              <a:rPr lang="es-CO" sz="2800" b="0" i="1" dirty="0">
                <a:effectLst/>
                <a:latin typeface="fira-sans"/>
              </a:rPr>
              <a:t>7. </a:t>
            </a:r>
            <a:r>
              <a:rPr lang="es-CO" sz="2800" i="1" dirty="0">
                <a:latin typeface="fira-sans"/>
              </a:rPr>
              <a:t>Quien es el ministro?</a:t>
            </a:r>
          </a:p>
          <a:p>
            <a:r>
              <a:rPr lang="es-CO" sz="2800" b="0" i="1" dirty="0">
                <a:effectLst/>
                <a:latin typeface="fira-sans"/>
              </a:rPr>
              <a:t>8. </a:t>
            </a:r>
            <a:r>
              <a:rPr lang="es-CO" sz="2800" i="1" dirty="0">
                <a:latin typeface="fira-sans"/>
              </a:rPr>
              <a:t>De que se encarga el ministerio?</a:t>
            </a:r>
          </a:p>
          <a:p>
            <a:r>
              <a:rPr lang="es-CO" sz="2800" b="0" i="1" dirty="0">
                <a:effectLst/>
                <a:latin typeface="fira-sans"/>
              </a:rPr>
              <a:t>9. </a:t>
            </a:r>
            <a:r>
              <a:rPr lang="es-CO" sz="2800" i="1" dirty="0">
                <a:latin typeface="fira-sans"/>
              </a:rPr>
              <a:t>E</a:t>
            </a:r>
            <a:r>
              <a:rPr lang="es-CO" sz="2800" b="0" i="1" dirty="0">
                <a:effectLst/>
                <a:latin typeface="fira-sans"/>
              </a:rPr>
              <a:t>ntidades que intervienen el operaciones de exportación</a:t>
            </a:r>
            <a:endParaRPr lang="es-ES" sz="2800" b="0" i="1" dirty="0">
              <a:effectLst/>
              <a:latin typeface="fira-sans"/>
            </a:endParaRPr>
          </a:p>
          <a:p>
            <a:endParaRPr lang="es-ES" sz="2800" b="0" i="0" dirty="0">
              <a:effectLst/>
              <a:latin typeface="fira-sans"/>
            </a:endParaRPr>
          </a:p>
          <a:p>
            <a:endParaRPr lang="es-ES" sz="2800" b="0" i="0" dirty="0">
              <a:effectLst/>
              <a:latin typeface="fira-sans"/>
            </a:endParaRPr>
          </a:p>
        </p:txBody>
      </p:sp>
      <p:pic>
        <p:nvPicPr>
          <p:cNvPr id="2050" name="Picture 2" descr="Resultado de imagen para ICONO DE CONTEN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752">
            <a:off x="9646005" y="4077153"/>
            <a:ext cx="2324872" cy="23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4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EMPRESA IC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5" y="2202287"/>
            <a:ext cx="3284296" cy="32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148931" y="1533071"/>
            <a:ext cx="6813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Negocios Internacionales</a:t>
            </a:r>
            <a:endParaRPr lang="es-ES" sz="4400" dirty="0"/>
          </a:p>
        </p:txBody>
      </p:sp>
      <p:sp>
        <p:nvSpPr>
          <p:cNvPr id="4" name="Rectángulo 3"/>
          <p:cNvSpPr/>
          <p:nvPr/>
        </p:nvSpPr>
        <p:spPr>
          <a:xfrm>
            <a:off x="4288665" y="2665927"/>
            <a:ext cx="63621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000000"/>
                </a:solidFill>
                <a:latin typeface="Calibri" panose="020F0502020204030204" pitchFamily="34" charset="0"/>
              </a:rPr>
              <a:t>Los negocios internacionales son las transacciones privadas y gubernamentales que involucran a dos o más países. Implican las ventas, las inversiones, logística y el transporte.</a:t>
            </a:r>
            <a:r>
              <a:rPr lang="es-MX" sz="2400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</a:p>
          <a:p>
            <a:pPr algn="just"/>
            <a:endParaRPr lang="es-MX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2400" dirty="0">
                <a:solidFill>
                  <a:srgbClr val="000000"/>
                </a:solidFill>
                <a:latin typeface="Calibri" panose="020F0502020204030204" pitchFamily="34" charset="0"/>
              </a:rPr>
              <a:t>Por lo tanto se realizan operaciones</a:t>
            </a:r>
          </a:p>
          <a:p>
            <a:pPr marL="285750" indent="-285750" algn="just">
              <a:buFontTx/>
              <a:buChar char="-"/>
            </a:pPr>
            <a:r>
              <a:rPr lang="es-MX" sz="2400" dirty="0">
                <a:solidFill>
                  <a:srgbClr val="000000"/>
                </a:solidFill>
                <a:latin typeface="Calibri" panose="020F0502020204030204" pitchFamily="34" charset="0"/>
              </a:rPr>
              <a:t>Comerciales </a:t>
            </a:r>
          </a:p>
          <a:p>
            <a:pPr marL="285750" indent="-285750" algn="just">
              <a:buFontTx/>
              <a:buChar char="-"/>
            </a:pPr>
            <a:r>
              <a:rPr lang="es-MX" sz="2400" dirty="0">
                <a:solidFill>
                  <a:srgbClr val="000000"/>
                </a:solidFill>
                <a:latin typeface="Calibri" panose="020F0502020204030204" pitchFamily="34" charset="0"/>
              </a:rPr>
              <a:t>Aduaneras     </a:t>
            </a:r>
          </a:p>
          <a:p>
            <a:pPr marL="285750" indent="-285750" algn="just">
              <a:buFontTx/>
              <a:buChar char="-"/>
            </a:pPr>
            <a:r>
              <a:rPr lang="es-MX" sz="2400" dirty="0">
                <a:solidFill>
                  <a:srgbClr val="000000"/>
                </a:solidFill>
                <a:latin typeface="Calibri" panose="020F0502020204030204" pitchFamily="34" charset="0"/>
              </a:rPr>
              <a:t>Cambiarias </a:t>
            </a:r>
          </a:p>
          <a:p>
            <a:pPr marL="285750" indent="-285750" algn="just">
              <a:buFontTx/>
              <a:buChar char="-"/>
            </a:pPr>
            <a:r>
              <a:rPr lang="es-MX" sz="2400" dirty="0">
                <a:solidFill>
                  <a:srgbClr val="000000"/>
                </a:solidFill>
                <a:latin typeface="Calibri" panose="020F0502020204030204" pitchFamily="34" charset="0"/>
              </a:rPr>
              <a:t>Logísticas               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756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mundo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6" y="5232933"/>
            <a:ext cx="1115992" cy="111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Resultado de imagen para mundo con flechas"/>
          <p:cNvSpPr>
            <a:spLocks noChangeAspect="1" noChangeArrowheads="1"/>
          </p:cNvSpPr>
          <p:nvPr/>
        </p:nvSpPr>
        <p:spPr bwMode="auto">
          <a:xfrm>
            <a:off x="5645426" y="2978426"/>
            <a:ext cx="602974" cy="6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4" name="Picture 10" descr="Resultado de imagen para mundo con flech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46" y="1498323"/>
            <a:ext cx="3563179" cy="35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348" y="3236751"/>
            <a:ext cx="314947" cy="46030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709526" y="1394060"/>
            <a:ext cx="282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Exportaciones</a:t>
            </a:r>
            <a:r>
              <a:rPr lang="es-C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33121" y="1440915"/>
            <a:ext cx="282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Importaciones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9960" y="3146500"/>
            <a:ext cx="282271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3200" b="1" dirty="0">
                <a:ln/>
                <a:solidFill>
                  <a:schemeClr val="accent3"/>
                </a:solidFill>
              </a:rPr>
              <a:t>Inversión Extranjera 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961317" y="5206154"/>
            <a:ext cx="2319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Turismo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474765" y="2949391"/>
            <a:ext cx="28227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3200" b="1" dirty="0">
                <a:ln/>
                <a:solidFill>
                  <a:schemeClr val="accent3"/>
                </a:solidFill>
              </a:rPr>
              <a:t>Acuerdos</a:t>
            </a:r>
            <a:r>
              <a:rPr lang="es-CO" sz="2400" b="1" dirty="0">
                <a:ln/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s-CO" sz="2400" b="1" dirty="0">
                <a:ln/>
                <a:solidFill>
                  <a:schemeClr val="accent3"/>
                </a:solidFill>
              </a:rPr>
              <a:t>Comerciales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21857" y="5061502"/>
            <a:ext cx="2822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Logística y Transporte</a:t>
            </a:r>
            <a:endParaRPr lang="es-CO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62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89543" y="665866"/>
            <a:ext cx="3959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Exportaciones</a:t>
            </a:r>
            <a:endParaRPr lang="es-ES" sz="4400" dirty="0"/>
          </a:p>
        </p:txBody>
      </p:sp>
      <p:sp>
        <p:nvSpPr>
          <p:cNvPr id="5" name="Rectángulo 4"/>
          <p:cNvSpPr/>
          <p:nvPr/>
        </p:nvSpPr>
        <p:spPr>
          <a:xfrm>
            <a:off x="759854" y="2278212"/>
            <a:ext cx="6619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Es la salida de mercancías de del territorio aduanero nacional cumpliendo las formalidades aduaneras previstas </a:t>
            </a:r>
            <a:r>
              <a:rPr lang="es-CO" sz="2400"/>
              <a:t>en el Decreto 390. </a:t>
            </a:r>
            <a:r>
              <a:rPr lang="es-CO" sz="2400" dirty="0"/>
              <a:t>También se considera exportación, la salida mercancías a depósito franco, en las condiciones previstas en el presente Decreto.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303" y="227821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0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Mito 1</a:t>
            </a:r>
          </a:p>
        </p:txBody>
      </p:sp>
      <p:pic>
        <p:nvPicPr>
          <p:cNvPr id="4" name="Mito 1- Exportar es Difícil y no sé cómo empezar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0" y="2465388"/>
            <a:ext cx="4525963" cy="3394075"/>
          </a:xfrm>
        </p:spPr>
      </p:pic>
    </p:spTree>
    <p:extLst>
      <p:ext uri="{BB962C8B-B14F-4D97-AF65-F5344CB8AC3E}">
        <p14:creationId xmlns:p14="http://schemas.microsoft.com/office/powerpoint/2010/main" val="7111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Mito 2</a:t>
            </a:r>
          </a:p>
        </p:txBody>
      </p:sp>
      <p:pic>
        <p:nvPicPr>
          <p:cNvPr id="7" name="Mito 2- Colombia solo exporta flores, café y petróle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7438" y="601663"/>
            <a:ext cx="7473950" cy="4203700"/>
          </a:xfr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30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ito 3- Exportar es para empresas grandes de grandes ciudade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1825" y="720725"/>
            <a:ext cx="5605463" cy="420370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82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92441" y="635605"/>
            <a:ext cx="55285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Ruta Exportadora </a:t>
            </a:r>
            <a:endParaRPr lang="es-ES" sz="4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364" y="1466602"/>
            <a:ext cx="73723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7101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583</TotalTime>
  <Words>156</Words>
  <Application>Microsoft Office PowerPoint</Application>
  <PresentationFormat>Panorámica</PresentationFormat>
  <Paragraphs>41</Paragraphs>
  <Slides>16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Calibri</vt:lpstr>
      <vt:lpstr>fira-sans</vt:lpstr>
      <vt:lpstr>Gill Sans MT</vt:lpstr>
      <vt:lpstr>Times New Roman</vt:lpstr>
      <vt:lpstr>Wingdings 2</vt:lpstr>
      <vt:lpstr>Dividendo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Mito 1</vt:lpstr>
      <vt:lpstr>Mito 2</vt:lpstr>
      <vt:lpstr>Presentación de PowerPoint</vt:lpstr>
      <vt:lpstr>Presentación de PowerPoint</vt:lpstr>
      <vt:lpstr>Presentación de PowerPoint</vt:lpstr>
      <vt:lpstr>Presentación de PowerPoint</vt:lpstr>
      <vt:lpstr>Ministro de Comercio, Industria y Turismo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Diaz</dc:creator>
  <cp:lastModifiedBy>LORENA</cp:lastModifiedBy>
  <cp:revision>47</cp:revision>
  <dcterms:created xsi:type="dcterms:W3CDTF">2017-02-07T22:27:56Z</dcterms:created>
  <dcterms:modified xsi:type="dcterms:W3CDTF">2018-08-13T19:40:49Z</dcterms:modified>
</cp:coreProperties>
</file>