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91" r:id="rId3"/>
    <p:sldId id="257" r:id="rId4"/>
    <p:sldId id="258" r:id="rId5"/>
    <p:sldId id="279" r:id="rId6"/>
    <p:sldId id="278" r:id="rId7"/>
    <p:sldId id="260" r:id="rId8"/>
    <p:sldId id="275" r:id="rId9"/>
    <p:sldId id="276" r:id="rId10"/>
    <p:sldId id="277" r:id="rId11"/>
    <p:sldId id="280" r:id="rId12"/>
    <p:sldId id="281" r:id="rId13"/>
    <p:sldId id="282" r:id="rId14"/>
    <p:sldId id="283" r:id="rId15"/>
    <p:sldId id="284" r:id="rId16"/>
    <p:sldId id="285" r:id="rId17"/>
    <p:sldId id="286" r:id="rId18"/>
    <p:sldId id="287" r:id="rId19"/>
    <p:sldId id="288" r:id="rId20"/>
    <p:sldId id="289" r:id="rId21"/>
    <p:sldId id="292"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7" d="100"/>
          <a:sy n="67" d="100"/>
        </p:scale>
        <p:origin x="85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3C37986E-1EB6-4FDE-9CF5-A943D399C66C}" type="datetimeFigureOut">
              <a:rPr lang="es-CO" smtClean="0"/>
              <a:t>15/08/2019</a:t>
            </a:fld>
            <a:endParaRPr lang="es-CO"/>
          </a:p>
        </p:txBody>
      </p:sp>
      <p:sp>
        <p:nvSpPr>
          <p:cNvPr id="5" name="Footer Placeholder 4"/>
          <p:cNvSpPr>
            <a:spLocks noGrp="1"/>
          </p:cNvSpPr>
          <p:nvPr>
            <p:ph type="ftr" sz="quarter" idx="11"/>
          </p:nvPr>
        </p:nvSpPr>
        <p:spPr/>
        <p:txBody>
          <a:bodyPr/>
          <a:lstStyle/>
          <a:p>
            <a:endParaRPr lang="es-CO"/>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0D3264ED-1075-4B79-BDBC-750F095BF8E1}" type="slidenum">
              <a:rPr lang="es-CO" smtClean="0"/>
              <a:t>‹Nº›</a:t>
            </a:fld>
            <a:endParaRPr lang="es-CO"/>
          </a:p>
        </p:txBody>
      </p:sp>
    </p:spTree>
    <p:extLst>
      <p:ext uri="{BB962C8B-B14F-4D97-AF65-F5344CB8AC3E}">
        <p14:creationId xmlns:p14="http://schemas.microsoft.com/office/powerpoint/2010/main" val="7278834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3C37986E-1EB6-4FDE-9CF5-A943D399C66C}" type="datetimeFigureOut">
              <a:rPr lang="es-CO" smtClean="0"/>
              <a:t>15/08/2019</a:t>
            </a:fld>
            <a:endParaRPr lang="es-CO"/>
          </a:p>
        </p:txBody>
      </p:sp>
      <p:sp>
        <p:nvSpPr>
          <p:cNvPr id="5" name="Footer Placeholder 4"/>
          <p:cNvSpPr>
            <a:spLocks noGrp="1"/>
          </p:cNvSpPr>
          <p:nvPr>
            <p:ph type="ftr" sz="quarter" idx="11"/>
          </p:nvPr>
        </p:nvSpPr>
        <p:spPr/>
        <p:txBody>
          <a:bodyPr/>
          <a:lstStyle/>
          <a:p>
            <a:endParaRPr lang="es-CO"/>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D3264ED-1075-4B79-BDBC-750F095BF8E1}" type="slidenum">
              <a:rPr lang="es-CO" smtClean="0"/>
              <a:t>‹Nº›</a:t>
            </a:fld>
            <a:endParaRPr lang="es-CO"/>
          </a:p>
        </p:txBody>
      </p:sp>
    </p:spTree>
    <p:extLst>
      <p:ext uri="{BB962C8B-B14F-4D97-AF65-F5344CB8AC3E}">
        <p14:creationId xmlns:p14="http://schemas.microsoft.com/office/powerpoint/2010/main" val="7927015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3C37986E-1EB6-4FDE-9CF5-A943D399C66C}" type="datetimeFigureOut">
              <a:rPr lang="es-CO" smtClean="0"/>
              <a:t>15/08/2019</a:t>
            </a:fld>
            <a:endParaRPr lang="es-CO"/>
          </a:p>
        </p:txBody>
      </p:sp>
      <p:sp>
        <p:nvSpPr>
          <p:cNvPr id="5" name="Footer Placeholder 4"/>
          <p:cNvSpPr>
            <a:spLocks noGrp="1"/>
          </p:cNvSpPr>
          <p:nvPr>
            <p:ph type="ftr" sz="quarter" idx="11"/>
          </p:nvPr>
        </p:nvSpPr>
        <p:spPr/>
        <p:txBody>
          <a:bodyPr/>
          <a:lstStyle/>
          <a:p>
            <a:endParaRPr lang="es-CO"/>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D3264ED-1075-4B79-BDBC-750F095BF8E1}" type="slidenum">
              <a:rPr lang="es-CO" smtClean="0"/>
              <a:t>‹Nº›</a:t>
            </a:fld>
            <a:endParaRPr lang="es-CO"/>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1227261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los estilos de texto del patrón</a:t>
            </a:r>
          </a:p>
        </p:txBody>
      </p:sp>
      <p:sp>
        <p:nvSpPr>
          <p:cNvPr id="5" name="Date Placeholder 4"/>
          <p:cNvSpPr>
            <a:spLocks noGrp="1"/>
          </p:cNvSpPr>
          <p:nvPr>
            <p:ph type="dt" sz="half" idx="10"/>
          </p:nvPr>
        </p:nvSpPr>
        <p:spPr/>
        <p:txBody>
          <a:bodyPr/>
          <a:lstStyle/>
          <a:p>
            <a:fld id="{3C37986E-1EB6-4FDE-9CF5-A943D399C66C}" type="datetimeFigureOut">
              <a:rPr lang="es-CO" smtClean="0"/>
              <a:t>15/08/2019</a:t>
            </a:fld>
            <a:endParaRPr lang="es-CO"/>
          </a:p>
        </p:txBody>
      </p:sp>
      <p:sp>
        <p:nvSpPr>
          <p:cNvPr id="6" name="Footer Placeholder 5"/>
          <p:cNvSpPr>
            <a:spLocks noGrp="1"/>
          </p:cNvSpPr>
          <p:nvPr>
            <p:ph type="ftr" sz="quarter" idx="11"/>
          </p:nvPr>
        </p:nvSpPr>
        <p:spPr/>
        <p:txBody>
          <a:bodyPr/>
          <a:lstStyle/>
          <a:p>
            <a:endParaRPr lang="es-CO"/>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D3264ED-1075-4B79-BDBC-750F095BF8E1}" type="slidenum">
              <a:rPr lang="es-CO" smtClean="0"/>
              <a:t>‹Nº›</a:t>
            </a:fld>
            <a:endParaRPr lang="es-CO"/>
          </a:p>
        </p:txBody>
      </p:sp>
    </p:spTree>
    <p:extLst>
      <p:ext uri="{BB962C8B-B14F-4D97-AF65-F5344CB8AC3E}">
        <p14:creationId xmlns:p14="http://schemas.microsoft.com/office/powerpoint/2010/main" val="39374162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los estilos de texto del patrón</a:t>
            </a:r>
          </a:p>
        </p:txBody>
      </p:sp>
      <p:sp>
        <p:nvSpPr>
          <p:cNvPr id="5" name="Date Placeholder 4"/>
          <p:cNvSpPr>
            <a:spLocks noGrp="1"/>
          </p:cNvSpPr>
          <p:nvPr>
            <p:ph type="dt" sz="half" idx="10"/>
          </p:nvPr>
        </p:nvSpPr>
        <p:spPr/>
        <p:txBody>
          <a:bodyPr/>
          <a:lstStyle/>
          <a:p>
            <a:fld id="{3C37986E-1EB6-4FDE-9CF5-A943D399C66C}" type="datetimeFigureOut">
              <a:rPr lang="es-CO" smtClean="0"/>
              <a:t>15/08/2019</a:t>
            </a:fld>
            <a:endParaRPr lang="es-CO"/>
          </a:p>
        </p:txBody>
      </p:sp>
      <p:sp>
        <p:nvSpPr>
          <p:cNvPr id="6" name="Footer Placeholder 5"/>
          <p:cNvSpPr>
            <a:spLocks noGrp="1"/>
          </p:cNvSpPr>
          <p:nvPr>
            <p:ph type="ftr" sz="quarter" idx="11"/>
          </p:nvPr>
        </p:nvSpPr>
        <p:spPr/>
        <p:txBody>
          <a:bodyPr/>
          <a:lstStyle/>
          <a:p>
            <a:endParaRPr lang="es-CO"/>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D3264ED-1075-4B79-BDBC-750F095BF8E1}" type="slidenum">
              <a:rPr lang="es-CO" smtClean="0"/>
              <a:t>‹Nº›</a:t>
            </a:fld>
            <a:endParaRPr lang="es-CO"/>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6171852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s-ES"/>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los estilos de texto del patrón</a:t>
            </a:r>
          </a:p>
        </p:txBody>
      </p:sp>
      <p:sp>
        <p:nvSpPr>
          <p:cNvPr id="5" name="Date Placeholder 4"/>
          <p:cNvSpPr>
            <a:spLocks noGrp="1"/>
          </p:cNvSpPr>
          <p:nvPr>
            <p:ph type="dt" sz="half" idx="10"/>
          </p:nvPr>
        </p:nvSpPr>
        <p:spPr/>
        <p:txBody>
          <a:bodyPr/>
          <a:lstStyle/>
          <a:p>
            <a:fld id="{3C37986E-1EB6-4FDE-9CF5-A943D399C66C}" type="datetimeFigureOut">
              <a:rPr lang="es-CO" smtClean="0"/>
              <a:t>15/08/2019</a:t>
            </a:fld>
            <a:endParaRPr lang="es-CO"/>
          </a:p>
        </p:txBody>
      </p:sp>
      <p:sp>
        <p:nvSpPr>
          <p:cNvPr id="6" name="Footer Placeholder 5"/>
          <p:cNvSpPr>
            <a:spLocks noGrp="1"/>
          </p:cNvSpPr>
          <p:nvPr>
            <p:ph type="ftr" sz="quarter" idx="11"/>
          </p:nvPr>
        </p:nvSpPr>
        <p:spPr/>
        <p:txBody>
          <a:bodyPr/>
          <a:lstStyle/>
          <a:p>
            <a:endParaRPr lang="es-CO"/>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D3264ED-1075-4B79-BDBC-750F095BF8E1}" type="slidenum">
              <a:rPr lang="es-CO" smtClean="0"/>
              <a:t>‹Nº›</a:t>
            </a:fld>
            <a:endParaRPr lang="es-CO"/>
          </a:p>
        </p:txBody>
      </p:sp>
    </p:spTree>
    <p:extLst>
      <p:ext uri="{BB962C8B-B14F-4D97-AF65-F5344CB8AC3E}">
        <p14:creationId xmlns:p14="http://schemas.microsoft.com/office/powerpoint/2010/main" val="17910057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3C37986E-1EB6-4FDE-9CF5-A943D399C66C}" type="datetimeFigureOut">
              <a:rPr lang="es-CO" smtClean="0"/>
              <a:t>15/08/2019</a:t>
            </a:fld>
            <a:endParaRPr lang="es-CO"/>
          </a:p>
        </p:txBody>
      </p:sp>
      <p:sp>
        <p:nvSpPr>
          <p:cNvPr id="5" name="Footer Placeholder 4"/>
          <p:cNvSpPr>
            <a:spLocks noGrp="1"/>
          </p:cNvSpPr>
          <p:nvPr>
            <p:ph type="ftr" sz="quarter" idx="11"/>
          </p:nvPr>
        </p:nvSpPr>
        <p:spPr/>
        <p:txBody>
          <a:bodyPr/>
          <a:lstStyle/>
          <a:p>
            <a:endParaRPr lang="es-CO"/>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D3264ED-1075-4B79-BDBC-750F095BF8E1}" type="slidenum">
              <a:rPr lang="es-CO" smtClean="0"/>
              <a:t>‹Nº›</a:t>
            </a:fld>
            <a:endParaRPr lang="es-CO"/>
          </a:p>
        </p:txBody>
      </p:sp>
    </p:spTree>
    <p:extLst>
      <p:ext uri="{BB962C8B-B14F-4D97-AF65-F5344CB8AC3E}">
        <p14:creationId xmlns:p14="http://schemas.microsoft.com/office/powerpoint/2010/main" val="11248771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3C37986E-1EB6-4FDE-9CF5-A943D399C66C}" type="datetimeFigureOut">
              <a:rPr lang="es-CO" smtClean="0"/>
              <a:t>15/08/2019</a:t>
            </a:fld>
            <a:endParaRPr lang="es-CO"/>
          </a:p>
        </p:txBody>
      </p:sp>
      <p:sp>
        <p:nvSpPr>
          <p:cNvPr id="5" name="Footer Placeholder 4"/>
          <p:cNvSpPr>
            <a:spLocks noGrp="1"/>
          </p:cNvSpPr>
          <p:nvPr>
            <p:ph type="ftr" sz="quarter" idx="11"/>
          </p:nvPr>
        </p:nvSpPr>
        <p:spPr/>
        <p:txBody>
          <a:bodyPr/>
          <a:lstStyle/>
          <a:p>
            <a:endParaRPr lang="es-CO"/>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D3264ED-1075-4B79-BDBC-750F095BF8E1}" type="slidenum">
              <a:rPr lang="es-CO" smtClean="0"/>
              <a:t>‹Nº›</a:t>
            </a:fld>
            <a:endParaRPr lang="es-CO"/>
          </a:p>
        </p:txBody>
      </p:sp>
    </p:spTree>
    <p:extLst>
      <p:ext uri="{BB962C8B-B14F-4D97-AF65-F5344CB8AC3E}">
        <p14:creationId xmlns:p14="http://schemas.microsoft.com/office/powerpoint/2010/main" val="67496298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1_Encabezado de sección">
    <p:spTree>
      <p:nvGrpSpPr>
        <p:cNvPr id="1" name=""/>
        <p:cNvGrpSpPr/>
        <p:nvPr/>
      </p:nvGrpSpPr>
      <p:grpSpPr>
        <a:xfrm>
          <a:off x="0" y="0"/>
          <a:ext cx="0" cy="0"/>
          <a:chOff x="0" y="0"/>
          <a:chExt cx="0" cy="0"/>
        </a:xfrm>
      </p:grpSpPr>
      <p:pic>
        <p:nvPicPr>
          <p:cNvPr id="4098" name="Picture 2" descr="D:\Banco Datos\Desktop\Plantilla-04.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103909"/>
            <a:ext cx="12192000" cy="70658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6194695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1_Título y objetos">
    <p:spTree>
      <p:nvGrpSpPr>
        <p:cNvPr id="1" name=""/>
        <p:cNvGrpSpPr/>
        <p:nvPr/>
      </p:nvGrpSpPr>
      <p:grpSpPr>
        <a:xfrm>
          <a:off x="0" y="0"/>
          <a:ext cx="0" cy="0"/>
          <a:chOff x="0" y="0"/>
          <a:chExt cx="0" cy="0"/>
        </a:xfrm>
      </p:grpSpPr>
      <p:pic>
        <p:nvPicPr>
          <p:cNvPr id="3074"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1" y="-103909"/>
            <a:ext cx="12191999" cy="70658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66926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s-ES"/>
              <a:t>Haga clic para modificar el estilo de título del patrón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3C37986E-1EB6-4FDE-9CF5-A943D399C66C}" type="datetimeFigureOut">
              <a:rPr lang="es-CO" smtClean="0"/>
              <a:t>15/08/2019</a:t>
            </a:fld>
            <a:endParaRPr lang="es-CO"/>
          </a:p>
        </p:txBody>
      </p:sp>
      <p:sp>
        <p:nvSpPr>
          <p:cNvPr id="5" name="Footer Placeholder 4"/>
          <p:cNvSpPr>
            <a:spLocks noGrp="1"/>
          </p:cNvSpPr>
          <p:nvPr>
            <p:ph type="ftr" sz="quarter" idx="11"/>
          </p:nvPr>
        </p:nvSpPr>
        <p:spPr/>
        <p:txBody>
          <a:bodyPr/>
          <a:lstStyle/>
          <a:p>
            <a:endParaRPr lang="es-CO"/>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D3264ED-1075-4B79-BDBC-750F095BF8E1}" type="slidenum">
              <a:rPr lang="es-CO" smtClean="0"/>
              <a:t>‹Nº›</a:t>
            </a:fld>
            <a:endParaRPr lang="es-CO"/>
          </a:p>
        </p:txBody>
      </p:sp>
    </p:spTree>
    <p:extLst>
      <p:ext uri="{BB962C8B-B14F-4D97-AF65-F5344CB8AC3E}">
        <p14:creationId xmlns:p14="http://schemas.microsoft.com/office/powerpoint/2010/main" val="12160593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3C37986E-1EB6-4FDE-9CF5-A943D399C66C}" type="datetimeFigureOut">
              <a:rPr lang="es-CO" smtClean="0"/>
              <a:t>15/08/2019</a:t>
            </a:fld>
            <a:endParaRPr lang="es-CO"/>
          </a:p>
        </p:txBody>
      </p:sp>
      <p:sp>
        <p:nvSpPr>
          <p:cNvPr id="5" name="Footer Placeholder 4"/>
          <p:cNvSpPr>
            <a:spLocks noGrp="1"/>
          </p:cNvSpPr>
          <p:nvPr>
            <p:ph type="ftr" sz="quarter" idx="11"/>
          </p:nvPr>
        </p:nvSpPr>
        <p:spPr/>
        <p:txBody>
          <a:bodyPr/>
          <a:lstStyle/>
          <a:p>
            <a:endParaRPr lang="es-CO"/>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D3264ED-1075-4B79-BDBC-750F095BF8E1}" type="slidenum">
              <a:rPr lang="es-CO" smtClean="0"/>
              <a:t>‹Nº›</a:t>
            </a:fld>
            <a:endParaRPr lang="es-CO"/>
          </a:p>
        </p:txBody>
      </p:sp>
    </p:spTree>
    <p:extLst>
      <p:ext uri="{BB962C8B-B14F-4D97-AF65-F5344CB8AC3E}">
        <p14:creationId xmlns:p14="http://schemas.microsoft.com/office/powerpoint/2010/main" val="5816051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3C37986E-1EB6-4FDE-9CF5-A943D399C66C}" type="datetimeFigureOut">
              <a:rPr lang="es-CO" smtClean="0"/>
              <a:t>15/08/2019</a:t>
            </a:fld>
            <a:endParaRPr lang="es-CO"/>
          </a:p>
        </p:txBody>
      </p:sp>
      <p:sp>
        <p:nvSpPr>
          <p:cNvPr id="6" name="Footer Placeholder 5"/>
          <p:cNvSpPr>
            <a:spLocks noGrp="1"/>
          </p:cNvSpPr>
          <p:nvPr>
            <p:ph type="ftr" sz="quarter" idx="11"/>
          </p:nvPr>
        </p:nvSpPr>
        <p:spPr/>
        <p:txBody>
          <a:bodyPr/>
          <a:lstStyle/>
          <a:p>
            <a:endParaRPr lang="es-CO"/>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0D3264ED-1075-4B79-BDBC-750F095BF8E1}" type="slidenum">
              <a:rPr lang="es-CO" smtClean="0"/>
              <a:t>‹Nº›</a:t>
            </a:fld>
            <a:endParaRPr lang="es-CO"/>
          </a:p>
        </p:txBody>
      </p:sp>
    </p:spTree>
    <p:extLst>
      <p:ext uri="{BB962C8B-B14F-4D97-AF65-F5344CB8AC3E}">
        <p14:creationId xmlns:p14="http://schemas.microsoft.com/office/powerpoint/2010/main" val="37010509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3C37986E-1EB6-4FDE-9CF5-A943D399C66C}" type="datetimeFigureOut">
              <a:rPr lang="es-CO" smtClean="0"/>
              <a:t>15/08/2019</a:t>
            </a:fld>
            <a:endParaRPr lang="es-CO"/>
          </a:p>
        </p:txBody>
      </p:sp>
      <p:sp>
        <p:nvSpPr>
          <p:cNvPr id="8" name="Footer Placeholder 7"/>
          <p:cNvSpPr>
            <a:spLocks noGrp="1"/>
          </p:cNvSpPr>
          <p:nvPr>
            <p:ph type="ftr" sz="quarter" idx="11"/>
          </p:nvPr>
        </p:nvSpPr>
        <p:spPr/>
        <p:txBody>
          <a:bodyPr/>
          <a:lstStyle/>
          <a:p>
            <a:endParaRPr lang="es-CO"/>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0D3264ED-1075-4B79-BDBC-750F095BF8E1}" type="slidenum">
              <a:rPr lang="es-CO" smtClean="0"/>
              <a:t>‹Nº›</a:t>
            </a:fld>
            <a:endParaRPr lang="es-CO"/>
          </a:p>
        </p:txBody>
      </p:sp>
    </p:spTree>
    <p:extLst>
      <p:ext uri="{BB962C8B-B14F-4D97-AF65-F5344CB8AC3E}">
        <p14:creationId xmlns:p14="http://schemas.microsoft.com/office/powerpoint/2010/main" val="19461067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3C37986E-1EB6-4FDE-9CF5-A943D399C66C}" type="datetimeFigureOut">
              <a:rPr lang="es-CO" smtClean="0"/>
              <a:t>15/08/2019</a:t>
            </a:fld>
            <a:endParaRPr lang="es-CO"/>
          </a:p>
        </p:txBody>
      </p:sp>
      <p:sp>
        <p:nvSpPr>
          <p:cNvPr id="4" name="Footer Placeholder 3"/>
          <p:cNvSpPr>
            <a:spLocks noGrp="1"/>
          </p:cNvSpPr>
          <p:nvPr>
            <p:ph type="ftr" sz="quarter" idx="11"/>
          </p:nvPr>
        </p:nvSpPr>
        <p:spPr/>
        <p:txBody>
          <a:bodyPr/>
          <a:lstStyle/>
          <a:p>
            <a:endParaRPr lang="es-CO"/>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0D3264ED-1075-4B79-BDBC-750F095BF8E1}" type="slidenum">
              <a:rPr lang="es-CO" smtClean="0"/>
              <a:t>‹Nº›</a:t>
            </a:fld>
            <a:endParaRPr lang="es-CO"/>
          </a:p>
        </p:txBody>
      </p:sp>
    </p:spTree>
    <p:extLst>
      <p:ext uri="{BB962C8B-B14F-4D97-AF65-F5344CB8AC3E}">
        <p14:creationId xmlns:p14="http://schemas.microsoft.com/office/powerpoint/2010/main" val="22840642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37986E-1EB6-4FDE-9CF5-A943D399C66C}" type="datetimeFigureOut">
              <a:rPr lang="es-CO" smtClean="0"/>
              <a:t>15/08/2019</a:t>
            </a:fld>
            <a:endParaRPr lang="es-CO"/>
          </a:p>
        </p:txBody>
      </p:sp>
      <p:sp>
        <p:nvSpPr>
          <p:cNvPr id="3" name="Footer Placeholder 2"/>
          <p:cNvSpPr>
            <a:spLocks noGrp="1"/>
          </p:cNvSpPr>
          <p:nvPr>
            <p:ph type="ftr" sz="quarter" idx="11"/>
          </p:nvPr>
        </p:nvSpPr>
        <p:spPr/>
        <p:txBody>
          <a:bodyPr/>
          <a:lstStyle/>
          <a:p>
            <a:endParaRPr lang="es-CO"/>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0D3264ED-1075-4B79-BDBC-750F095BF8E1}" type="slidenum">
              <a:rPr lang="es-CO" smtClean="0"/>
              <a:t>‹Nº›</a:t>
            </a:fld>
            <a:endParaRPr lang="es-CO"/>
          </a:p>
        </p:txBody>
      </p:sp>
    </p:spTree>
    <p:extLst>
      <p:ext uri="{BB962C8B-B14F-4D97-AF65-F5344CB8AC3E}">
        <p14:creationId xmlns:p14="http://schemas.microsoft.com/office/powerpoint/2010/main" val="32133837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3C37986E-1EB6-4FDE-9CF5-A943D399C66C}" type="datetimeFigureOut">
              <a:rPr lang="es-CO" smtClean="0"/>
              <a:t>15/08/2019</a:t>
            </a:fld>
            <a:endParaRPr lang="es-CO"/>
          </a:p>
        </p:txBody>
      </p:sp>
      <p:sp>
        <p:nvSpPr>
          <p:cNvPr id="6" name="Footer Placeholder 5"/>
          <p:cNvSpPr>
            <a:spLocks noGrp="1"/>
          </p:cNvSpPr>
          <p:nvPr>
            <p:ph type="ftr" sz="quarter" idx="11"/>
          </p:nvPr>
        </p:nvSpPr>
        <p:spPr/>
        <p:txBody>
          <a:bodyPr/>
          <a:lstStyle/>
          <a:p>
            <a:endParaRPr lang="es-CO"/>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0D3264ED-1075-4B79-BDBC-750F095BF8E1}" type="slidenum">
              <a:rPr lang="es-CO" smtClean="0"/>
              <a:t>‹Nº›</a:t>
            </a:fld>
            <a:endParaRPr lang="es-CO"/>
          </a:p>
        </p:txBody>
      </p:sp>
    </p:spTree>
    <p:extLst>
      <p:ext uri="{BB962C8B-B14F-4D97-AF65-F5344CB8AC3E}">
        <p14:creationId xmlns:p14="http://schemas.microsoft.com/office/powerpoint/2010/main" val="32535202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3C37986E-1EB6-4FDE-9CF5-A943D399C66C}" type="datetimeFigureOut">
              <a:rPr lang="es-CO" smtClean="0"/>
              <a:t>15/08/2019</a:t>
            </a:fld>
            <a:endParaRPr lang="es-CO"/>
          </a:p>
        </p:txBody>
      </p:sp>
      <p:sp>
        <p:nvSpPr>
          <p:cNvPr id="6" name="Footer Placeholder 5"/>
          <p:cNvSpPr>
            <a:spLocks noGrp="1"/>
          </p:cNvSpPr>
          <p:nvPr>
            <p:ph type="ftr" sz="quarter" idx="11"/>
          </p:nvPr>
        </p:nvSpPr>
        <p:spPr/>
        <p:txBody>
          <a:bodyPr/>
          <a:lstStyle/>
          <a:p>
            <a:endParaRPr lang="es-CO"/>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D3264ED-1075-4B79-BDBC-750F095BF8E1}" type="slidenum">
              <a:rPr lang="es-CO" smtClean="0"/>
              <a:t>‹Nº›</a:t>
            </a:fld>
            <a:endParaRPr lang="es-CO"/>
          </a:p>
        </p:txBody>
      </p:sp>
    </p:spTree>
    <p:extLst>
      <p:ext uri="{BB962C8B-B14F-4D97-AF65-F5344CB8AC3E}">
        <p14:creationId xmlns:p14="http://schemas.microsoft.com/office/powerpoint/2010/main" val="6637569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3C37986E-1EB6-4FDE-9CF5-A943D399C66C}" type="datetimeFigureOut">
              <a:rPr lang="es-CO" smtClean="0"/>
              <a:t>15/08/2019</a:t>
            </a:fld>
            <a:endParaRPr lang="es-CO"/>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CO"/>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0D3264ED-1075-4B79-BDBC-750F095BF8E1}" type="slidenum">
              <a:rPr lang="es-CO" smtClean="0"/>
              <a:t>‹Nº›</a:t>
            </a:fld>
            <a:endParaRPr lang="es-CO"/>
          </a:p>
        </p:txBody>
      </p:sp>
    </p:spTree>
    <p:extLst>
      <p:ext uri="{BB962C8B-B14F-4D97-AF65-F5344CB8AC3E}">
        <p14:creationId xmlns:p14="http://schemas.microsoft.com/office/powerpoint/2010/main" val="32172934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A679F29-9C62-40A2-8234-23BAD7CD4F4E}"/>
              </a:ext>
            </a:extLst>
          </p:cNvPr>
          <p:cNvSpPr>
            <a:spLocks noGrp="1"/>
          </p:cNvSpPr>
          <p:nvPr>
            <p:ph type="ctrTitle"/>
          </p:nvPr>
        </p:nvSpPr>
        <p:spPr>
          <a:xfrm>
            <a:off x="1524000" y="3108325"/>
            <a:ext cx="9144000" cy="2387600"/>
          </a:xfrm>
        </p:spPr>
        <p:txBody>
          <a:bodyPr/>
          <a:lstStyle/>
          <a:p>
            <a:r>
              <a:rPr lang="es-CO" dirty="0"/>
              <a:t>Régimen Cambiario en Colombia</a:t>
            </a:r>
          </a:p>
        </p:txBody>
      </p:sp>
    </p:spTree>
    <p:extLst>
      <p:ext uri="{BB962C8B-B14F-4D97-AF65-F5344CB8AC3E}">
        <p14:creationId xmlns:p14="http://schemas.microsoft.com/office/powerpoint/2010/main" val="27839937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E0D46BC7-D158-45C5-927B-06BD815C1FBE}"/>
              </a:ext>
            </a:extLst>
          </p:cNvPr>
          <p:cNvPicPr>
            <a:picLocks noChangeAspect="1"/>
          </p:cNvPicPr>
          <p:nvPr/>
        </p:nvPicPr>
        <p:blipFill>
          <a:blip r:embed="rId2"/>
          <a:stretch>
            <a:fillRect/>
          </a:stretch>
        </p:blipFill>
        <p:spPr>
          <a:xfrm>
            <a:off x="1657225" y="695326"/>
            <a:ext cx="9901363" cy="4691062"/>
          </a:xfrm>
          <a:prstGeom prst="rect">
            <a:avLst/>
          </a:prstGeom>
        </p:spPr>
      </p:pic>
    </p:spTree>
    <p:extLst>
      <p:ext uri="{BB962C8B-B14F-4D97-AF65-F5344CB8AC3E}">
        <p14:creationId xmlns:p14="http://schemas.microsoft.com/office/powerpoint/2010/main" val="5173562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5B434988-8133-4D28-83BA-647EFAC8D00D}"/>
              </a:ext>
            </a:extLst>
          </p:cNvPr>
          <p:cNvPicPr>
            <a:picLocks noChangeAspect="1"/>
          </p:cNvPicPr>
          <p:nvPr/>
        </p:nvPicPr>
        <p:blipFill>
          <a:blip r:embed="rId2"/>
          <a:stretch>
            <a:fillRect/>
          </a:stretch>
        </p:blipFill>
        <p:spPr>
          <a:xfrm>
            <a:off x="1681347" y="2309811"/>
            <a:ext cx="9529578" cy="1319213"/>
          </a:xfrm>
          <a:prstGeom prst="rect">
            <a:avLst/>
          </a:prstGeom>
        </p:spPr>
      </p:pic>
    </p:spTree>
    <p:extLst>
      <p:ext uri="{BB962C8B-B14F-4D97-AF65-F5344CB8AC3E}">
        <p14:creationId xmlns:p14="http://schemas.microsoft.com/office/powerpoint/2010/main" val="26449764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C65BB57-A716-435E-BE76-65AFD4BC38E4}"/>
              </a:ext>
            </a:extLst>
          </p:cNvPr>
          <p:cNvSpPr>
            <a:spLocks noGrp="1"/>
          </p:cNvSpPr>
          <p:nvPr>
            <p:ph type="ctrTitle"/>
          </p:nvPr>
        </p:nvSpPr>
        <p:spPr/>
        <p:txBody>
          <a:bodyPr/>
          <a:lstStyle/>
          <a:p>
            <a:r>
              <a:rPr lang="es-CO" b="1" dirty="0"/>
              <a:t>GLOSARIO</a:t>
            </a:r>
          </a:p>
        </p:txBody>
      </p:sp>
      <p:sp>
        <p:nvSpPr>
          <p:cNvPr id="3" name="Subtítulo 2">
            <a:extLst>
              <a:ext uri="{FF2B5EF4-FFF2-40B4-BE49-F238E27FC236}">
                <a16:creationId xmlns:a16="http://schemas.microsoft.com/office/drawing/2014/main" id="{855E9252-B26F-441C-9611-E35549E9664A}"/>
              </a:ext>
            </a:extLst>
          </p:cNvPr>
          <p:cNvSpPr>
            <a:spLocks noGrp="1"/>
          </p:cNvSpPr>
          <p:nvPr>
            <p:ph type="subTitle" idx="1"/>
          </p:nvPr>
        </p:nvSpPr>
        <p:spPr/>
        <p:txBody>
          <a:bodyPr/>
          <a:lstStyle/>
          <a:p>
            <a:endParaRPr lang="es-CO"/>
          </a:p>
        </p:txBody>
      </p:sp>
    </p:spTree>
    <p:extLst>
      <p:ext uri="{BB962C8B-B14F-4D97-AF65-F5344CB8AC3E}">
        <p14:creationId xmlns:p14="http://schemas.microsoft.com/office/powerpoint/2010/main" val="28957507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7FB28E6-144F-4736-909F-219E7F0BB5F2}"/>
              </a:ext>
            </a:extLst>
          </p:cNvPr>
          <p:cNvSpPr>
            <a:spLocks noGrp="1"/>
          </p:cNvSpPr>
          <p:nvPr>
            <p:ph type="title"/>
          </p:nvPr>
        </p:nvSpPr>
        <p:spPr/>
        <p:txBody>
          <a:bodyPr/>
          <a:lstStyle/>
          <a:p>
            <a:r>
              <a:rPr lang="es-CO" b="1" dirty="0"/>
              <a:t>REGIMEN DE CAMBIOS INTERNACIONALES</a:t>
            </a:r>
            <a:endParaRPr lang="es-CO" dirty="0"/>
          </a:p>
        </p:txBody>
      </p:sp>
      <p:sp>
        <p:nvSpPr>
          <p:cNvPr id="3" name="Marcador de contenido 2">
            <a:extLst>
              <a:ext uri="{FF2B5EF4-FFF2-40B4-BE49-F238E27FC236}">
                <a16:creationId xmlns:a16="http://schemas.microsoft.com/office/drawing/2014/main" id="{F8D08938-BB3B-4685-8901-C2582F0766D9}"/>
              </a:ext>
            </a:extLst>
          </p:cNvPr>
          <p:cNvSpPr>
            <a:spLocks noGrp="1"/>
          </p:cNvSpPr>
          <p:nvPr>
            <p:ph idx="1"/>
          </p:nvPr>
        </p:nvSpPr>
        <p:spPr/>
        <p:txBody>
          <a:bodyPr/>
          <a:lstStyle/>
          <a:p>
            <a:pPr marL="0" indent="0">
              <a:buNone/>
            </a:pPr>
            <a:r>
              <a:rPr lang="es-CO" dirty="0"/>
              <a:t>el régimen cambiario es el conjunto de normas que establece los derechos y las obligaciones para residentes y no residentes en el país, que realicen operaciones que impliquen movimiento de divisas y en algunos casos de moneda legal colombiana.</a:t>
            </a:r>
            <a:br>
              <a:rPr lang="es-CO" dirty="0"/>
            </a:br>
            <a:br>
              <a:rPr lang="es-CO" dirty="0"/>
            </a:br>
            <a:endParaRPr lang="es-CO" dirty="0"/>
          </a:p>
        </p:txBody>
      </p:sp>
    </p:spTree>
    <p:extLst>
      <p:ext uri="{BB962C8B-B14F-4D97-AF65-F5344CB8AC3E}">
        <p14:creationId xmlns:p14="http://schemas.microsoft.com/office/powerpoint/2010/main" val="35583008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AFDD0A7-2C74-426A-8006-87AAE5CF5217}"/>
              </a:ext>
            </a:extLst>
          </p:cNvPr>
          <p:cNvSpPr>
            <a:spLocks noGrp="1"/>
          </p:cNvSpPr>
          <p:nvPr>
            <p:ph type="title"/>
          </p:nvPr>
        </p:nvSpPr>
        <p:spPr/>
        <p:txBody>
          <a:bodyPr/>
          <a:lstStyle/>
          <a:p>
            <a:r>
              <a:rPr lang="es-CO" b="1" dirty="0"/>
              <a:t>OPERACIONES DE CAMBIO:</a:t>
            </a:r>
            <a:endParaRPr lang="es-CO" dirty="0"/>
          </a:p>
        </p:txBody>
      </p:sp>
      <p:sp>
        <p:nvSpPr>
          <p:cNvPr id="3" name="Marcador de contenido 2">
            <a:extLst>
              <a:ext uri="{FF2B5EF4-FFF2-40B4-BE49-F238E27FC236}">
                <a16:creationId xmlns:a16="http://schemas.microsoft.com/office/drawing/2014/main" id="{9D1ABE95-8A65-4BAC-8577-A1A58F58C6E4}"/>
              </a:ext>
            </a:extLst>
          </p:cNvPr>
          <p:cNvSpPr>
            <a:spLocks noGrp="1"/>
          </p:cNvSpPr>
          <p:nvPr>
            <p:ph idx="1"/>
          </p:nvPr>
        </p:nvSpPr>
        <p:spPr>
          <a:xfrm>
            <a:off x="1243013" y="1414463"/>
            <a:ext cx="10261599" cy="4819427"/>
          </a:xfrm>
        </p:spPr>
        <p:txBody>
          <a:bodyPr>
            <a:normAutofit fontScale="85000" lnSpcReduction="10000"/>
          </a:bodyPr>
          <a:lstStyle/>
          <a:p>
            <a:pPr marL="0" indent="0">
              <a:buNone/>
            </a:pPr>
            <a:r>
              <a:rPr lang="es-CO" dirty="0" err="1"/>
              <a:t>Defínense</a:t>
            </a:r>
            <a:r>
              <a:rPr lang="es-CO" dirty="0"/>
              <a:t> como operaciones de cambio todas las comprendidas dentro de las categorías señaladas en el artículo 4o. de la Ley 9ª. de 1991, y específicamente las siguientes: </a:t>
            </a:r>
            <a:br>
              <a:rPr lang="es-CO" dirty="0"/>
            </a:br>
            <a:endParaRPr lang="es-CO" dirty="0"/>
          </a:p>
          <a:p>
            <a:pPr lvl="0"/>
            <a:r>
              <a:rPr lang="es-CO" dirty="0"/>
              <a:t>Importaciones y exportaciones de bienes y servicios;</a:t>
            </a:r>
          </a:p>
          <a:p>
            <a:pPr lvl="0"/>
            <a:r>
              <a:rPr lang="es-CO" dirty="0"/>
              <a:t>Inversiones de capitales del exterior en el país;</a:t>
            </a:r>
          </a:p>
          <a:p>
            <a:pPr lvl="0"/>
            <a:r>
              <a:rPr lang="es-CO" dirty="0"/>
              <a:t>Inversiones colombianas en el exterior;</a:t>
            </a:r>
          </a:p>
          <a:p>
            <a:pPr lvl="0"/>
            <a:r>
              <a:rPr lang="es-CO" dirty="0"/>
              <a:t>Operaciones de endeudamiento externo celebradas por residentes en el país;</a:t>
            </a:r>
          </a:p>
          <a:p>
            <a:pPr lvl="0"/>
            <a:r>
              <a:rPr lang="es-CO" dirty="0"/>
              <a:t>Todas aquellas, que impliquen o puedan implicar pagos o transferencias de moneda extranjera entre residentes y no residentes en el país;</a:t>
            </a:r>
          </a:p>
          <a:p>
            <a:pPr lvl="0"/>
            <a:r>
              <a:rPr lang="es-CO" dirty="0"/>
              <a:t>Todas las operaciones que efectúen </a:t>
            </a:r>
            <a:r>
              <a:rPr lang="es-CO" dirty="0" err="1"/>
              <a:t>resídentes</a:t>
            </a:r>
            <a:r>
              <a:rPr lang="es-CO" dirty="0"/>
              <a:t> en el país con residentes en el exterior que impliquen la utilización de divisas, tales como depósitos y demás operaciones de carácter financiero en moneda extranjera;</a:t>
            </a:r>
          </a:p>
          <a:p>
            <a:pPr lvl="0"/>
            <a:r>
              <a:rPr lang="es-CO" dirty="0"/>
              <a:t>Las entradas o salidas del país de moneda legal colombiana y de títulos representativos de la misma y la compra en el exterior de moneda extranjera con moneda legal colombiana o títulos representativos de la misma;</a:t>
            </a:r>
          </a:p>
          <a:p>
            <a:pPr lvl="0"/>
            <a:r>
              <a:rPr lang="es-CO" dirty="0"/>
              <a:t>Las operaciones en divisas o título representativos de las mismas que realicen el Banco de la República, los intermediarios del mercado cambiario y los demás agentes autorizados, con otros residentes en el país.</a:t>
            </a:r>
          </a:p>
          <a:p>
            <a:endParaRPr lang="es-CO" dirty="0"/>
          </a:p>
        </p:txBody>
      </p:sp>
    </p:spTree>
    <p:extLst>
      <p:ext uri="{BB962C8B-B14F-4D97-AF65-F5344CB8AC3E}">
        <p14:creationId xmlns:p14="http://schemas.microsoft.com/office/powerpoint/2010/main" val="3470443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35CBF1E-EE6A-4734-A11A-91F9E2738AEC}"/>
              </a:ext>
            </a:extLst>
          </p:cNvPr>
          <p:cNvSpPr>
            <a:spLocks noGrp="1"/>
          </p:cNvSpPr>
          <p:nvPr>
            <p:ph type="title"/>
          </p:nvPr>
        </p:nvSpPr>
        <p:spPr/>
        <p:txBody>
          <a:bodyPr>
            <a:normAutofit fontScale="90000"/>
          </a:bodyPr>
          <a:lstStyle/>
          <a:p>
            <a:r>
              <a:rPr lang="es-CO" b="1" dirty="0"/>
              <a:t>OPERACIONES OBLIGATORIAMENTE CANALIZABLES A TRAVÉS DEL MERCADO CAMBIARIO</a:t>
            </a:r>
            <a:r>
              <a:rPr lang="es-CO" dirty="0"/>
              <a:t>:</a:t>
            </a:r>
            <a:br>
              <a:rPr lang="es-CO" dirty="0"/>
            </a:br>
            <a:br>
              <a:rPr lang="es-CO" dirty="0"/>
            </a:br>
            <a:br>
              <a:rPr lang="es-CO" dirty="0"/>
            </a:br>
            <a:endParaRPr lang="es-CO" dirty="0"/>
          </a:p>
        </p:txBody>
      </p:sp>
      <p:sp>
        <p:nvSpPr>
          <p:cNvPr id="3" name="Marcador de contenido 2">
            <a:extLst>
              <a:ext uri="{FF2B5EF4-FFF2-40B4-BE49-F238E27FC236}">
                <a16:creationId xmlns:a16="http://schemas.microsoft.com/office/drawing/2014/main" id="{2BA73720-0B47-4B22-9026-7C75BD694452}"/>
              </a:ext>
            </a:extLst>
          </p:cNvPr>
          <p:cNvSpPr>
            <a:spLocks noGrp="1"/>
          </p:cNvSpPr>
          <p:nvPr>
            <p:ph idx="1"/>
          </p:nvPr>
        </p:nvSpPr>
        <p:spPr>
          <a:xfrm>
            <a:off x="1843088" y="2133600"/>
            <a:ext cx="9661524" cy="3777622"/>
          </a:xfrm>
        </p:spPr>
        <p:txBody>
          <a:bodyPr>
            <a:normAutofit fontScale="92500" lnSpcReduction="20000"/>
          </a:bodyPr>
          <a:lstStyle/>
          <a:p>
            <a:pPr lvl="0"/>
            <a:r>
              <a:rPr lang="es-CO" dirty="0"/>
              <a:t>Importaciones y exportaciones de bienes.</a:t>
            </a:r>
          </a:p>
          <a:p>
            <a:pPr lvl="0"/>
            <a:r>
              <a:rPr lang="es-CO" dirty="0"/>
              <a:t>Operaciones de endeudamiento celebradas por residentes en el país, así como los costos financieros inherentes a las mismas;</a:t>
            </a:r>
          </a:p>
          <a:p>
            <a:pPr lvl="0"/>
            <a:r>
              <a:rPr lang="es-CO" dirty="0"/>
              <a:t>Inversiones de capital del exterior en el país, así como los rendimientos asociados a las mismas;</a:t>
            </a:r>
          </a:p>
          <a:p>
            <a:pPr lvl="0"/>
            <a:r>
              <a:rPr lang="es-CO" dirty="0"/>
              <a:t>Inversiones de capital colombiano en el exterior, así como los rendimientos asociados a las mismas;</a:t>
            </a:r>
          </a:p>
          <a:p>
            <a:pPr lvl="0"/>
            <a:r>
              <a:rPr lang="es-CO" dirty="0"/>
              <a:t>Inversiones financieras en títulos emitidos o en activos radicados en el exterior así como los rendimientos asociados a las mismas, salvo cuando las inversiones se efectúen con divisas provenientes de operaciones que no deban canalizarse a través del mercado cambiario;</a:t>
            </a:r>
          </a:p>
          <a:p>
            <a:pPr lvl="0"/>
            <a:r>
              <a:rPr lang="es-CO" dirty="0"/>
              <a:t>Avales y garantías en moneda extranjera;</a:t>
            </a:r>
          </a:p>
          <a:p>
            <a:pPr lvl="0"/>
            <a:r>
              <a:rPr lang="es-CO" dirty="0"/>
              <a:t>Operaciones de derivados y operaciones pesos - divisas.</a:t>
            </a:r>
          </a:p>
          <a:p>
            <a:endParaRPr lang="es-CO" dirty="0"/>
          </a:p>
        </p:txBody>
      </p:sp>
    </p:spTree>
    <p:extLst>
      <p:ext uri="{BB962C8B-B14F-4D97-AF65-F5344CB8AC3E}">
        <p14:creationId xmlns:p14="http://schemas.microsoft.com/office/powerpoint/2010/main" val="31383586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DA576AF-E991-451E-808E-BC31140F2430}"/>
              </a:ext>
            </a:extLst>
          </p:cNvPr>
          <p:cNvSpPr>
            <a:spLocks noGrp="1"/>
          </p:cNvSpPr>
          <p:nvPr>
            <p:ph type="title"/>
          </p:nvPr>
        </p:nvSpPr>
        <p:spPr/>
        <p:txBody>
          <a:bodyPr/>
          <a:lstStyle/>
          <a:p>
            <a:r>
              <a:rPr lang="es-CO" b="1" dirty="0"/>
              <a:t>DECLARACION DE CAMBIO</a:t>
            </a:r>
            <a:endParaRPr lang="es-CO" dirty="0"/>
          </a:p>
        </p:txBody>
      </p:sp>
      <p:sp>
        <p:nvSpPr>
          <p:cNvPr id="3" name="Marcador de contenido 2">
            <a:extLst>
              <a:ext uri="{FF2B5EF4-FFF2-40B4-BE49-F238E27FC236}">
                <a16:creationId xmlns:a16="http://schemas.microsoft.com/office/drawing/2014/main" id="{8473DF53-3FB3-4A87-A276-B7B64AE9558B}"/>
              </a:ext>
            </a:extLst>
          </p:cNvPr>
          <p:cNvSpPr>
            <a:spLocks noGrp="1"/>
          </p:cNvSpPr>
          <p:nvPr>
            <p:ph idx="1"/>
          </p:nvPr>
        </p:nvSpPr>
        <p:spPr/>
        <p:txBody>
          <a:bodyPr/>
          <a:lstStyle/>
          <a:p>
            <a:pPr marL="0" indent="0">
              <a:buNone/>
            </a:pPr>
            <a:r>
              <a:rPr lang="es-CO" dirty="0"/>
              <a:t>documento (Formulario) que consigna la información sobre el monto, características y demás condiciones en las que se realiza la operación de cambios internacionales en los términos que señale el Banco de la República.</a:t>
            </a:r>
          </a:p>
        </p:txBody>
      </p:sp>
    </p:spTree>
    <p:extLst>
      <p:ext uri="{BB962C8B-B14F-4D97-AF65-F5344CB8AC3E}">
        <p14:creationId xmlns:p14="http://schemas.microsoft.com/office/powerpoint/2010/main" val="11660205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8AC32AE-99A2-4ACB-8318-0B5CF4E8CBD1}"/>
              </a:ext>
            </a:extLst>
          </p:cNvPr>
          <p:cNvSpPr>
            <a:spLocks noGrp="1"/>
          </p:cNvSpPr>
          <p:nvPr>
            <p:ph type="title"/>
          </p:nvPr>
        </p:nvSpPr>
        <p:spPr/>
        <p:txBody>
          <a:bodyPr/>
          <a:lstStyle/>
          <a:p>
            <a:r>
              <a:rPr lang="es-CO" b="1" dirty="0"/>
              <a:t>INTERMEDIARIOS DEL MERCADO CAMBIARIO</a:t>
            </a:r>
            <a:endParaRPr lang="es-CO" dirty="0"/>
          </a:p>
        </p:txBody>
      </p:sp>
      <p:sp>
        <p:nvSpPr>
          <p:cNvPr id="3" name="Marcador de contenido 2">
            <a:extLst>
              <a:ext uri="{FF2B5EF4-FFF2-40B4-BE49-F238E27FC236}">
                <a16:creationId xmlns:a16="http://schemas.microsoft.com/office/drawing/2014/main" id="{354B669A-6F86-4402-AC07-CC4E4CD89185}"/>
              </a:ext>
            </a:extLst>
          </p:cNvPr>
          <p:cNvSpPr>
            <a:spLocks noGrp="1"/>
          </p:cNvSpPr>
          <p:nvPr>
            <p:ph idx="1"/>
          </p:nvPr>
        </p:nvSpPr>
        <p:spPr>
          <a:xfrm>
            <a:off x="1928813" y="2133600"/>
            <a:ext cx="9575799" cy="3867150"/>
          </a:xfrm>
        </p:spPr>
        <p:txBody>
          <a:bodyPr/>
          <a:lstStyle/>
          <a:p>
            <a:pPr marL="0" indent="0">
              <a:buNone/>
            </a:pPr>
            <a:r>
              <a:rPr lang="es-CO" dirty="0"/>
              <a:t>son intermediarios del mercado cambiario los bancos comerciales, los bancos hipotecarios, las corporaciones financieras, las compañías de financiamiento comercial, la Financiera Energética Nacional -FEN-, el Banco de Comercio Exterior de Colombia S.A. -BANCOLDEX-, las cooperativas financieras, las sociedades comisionistas de bolsa y las casas de cambio (Sociedades de Intermediación Cambiaria</a:t>
            </a:r>
          </a:p>
        </p:txBody>
      </p:sp>
    </p:spTree>
    <p:extLst>
      <p:ext uri="{BB962C8B-B14F-4D97-AF65-F5344CB8AC3E}">
        <p14:creationId xmlns:p14="http://schemas.microsoft.com/office/powerpoint/2010/main" val="21366744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EA5D9BF1-1840-4299-878B-AD545BCCAAEA}"/>
              </a:ext>
            </a:extLst>
          </p:cNvPr>
          <p:cNvSpPr/>
          <p:nvPr/>
        </p:nvSpPr>
        <p:spPr>
          <a:xfrm>
            <a:off x="1800226" y="1622911"/>
            <a:ext cx="9286875" cy="3847207"/>
          </a:xfrm>
          <a:prstGeom prst="rect">
            <a:avLst/>
          </a:prstGeom>
        </p:spPr>
        <p:txBody>
          <a:bodyPr wrap="square">
            <a:spAutoFit/>
          </a:bodyPr>
          <a:lstStyle/>
          <a:p>
            <a:r>
              <a:rPr lang="es-CO" b="1" dirty="0">
                <a:solidFill>
                  <a:srgbClr val="2D5544"/>
                </a:solidFill>
                <a:latin typeface="Arial" panose="020B0604020202020204" pitchFamily="34" charset="0"/>
                <a:ea typeface="Times New Roman" panose="02020603050405020304" pitchFamily="18" charset="0"/>
              </a:rPr>
              <a:t>INFRACCION CAMBIARIA: </a:t>
            </a:r>
            <a:r>
              <a:rPr lang="es-CO" dirty="0">
                <a:solidFill>
                  <a:srgbClr val="000000"/>
                </a:solidFill>
                <a:latin typeface="Arial" panose="020B0604020202020204" pitchFamily="34" charset="0"/>
                <a:ea typeface="Times New Roman" panose="02020603050405020304" pitchFamily="18" charset="0"/>
              </a:rPr>
              <a:t>es una contravención administrativa de las disposiciones constitutivas del Régimen de Cambios vigentes al momento de la transgresión, a la cual corresponde una sanción cuyas finalidades son el cumplimiento de tales disposiciones y la protección del orden público económico.</a:t>
            </a:r>
            <a:br>
              <a:rPr lang="es-CO" sz="3200" dirty="0">
                <a:solidFill>
                  <a:srgbClr val="000000"/>
                </a:solidFill>
                <a:latin typeface="Times New Roman" panose="02020603050405020304" pitchFamily="18" charset="0"/>
                <a:ea typeface="Times New Roman" panose="02020603050405020304" pitchFamily="18" charset="0"/>
              </a:rPr>
            </a:br>
            <a:br>
              <a:rPr lang="es-CO" sz="3200" dirty="0">
                <a:solidFill>
                  <a:srgbClr val="000000"/>
                </a:solidFill>
                <a:latin typeface="Times New Roman" panose="02020603050405020304" pitchFamily="18" charset="0"/>
                <a:ea typeface="Times New Roman" panose="02020603050405020304" pitchFamily="18" charset="0"/>
              </a:rPr>
            </a:br>
            <a:r>
              <a:rPr lang="es-CO" b="1" dirty="0">
                <a:solidFill>
                  <a:srgbClr val="2D5544"/>
                </a:solidFill>
                <a:latin typeface="Arial" panose="020B0604020202020204" pitchFamily="34" charset="0"/>
                <a:ea typeface="Times New Roman" panose="02020603050405020304" pitchFamily="18" charset="0"/>
              </a:rPr>
              <a:t>MERCADO CAMBIARIO: </a:t>
            </a:r>
            <a:r>
              <a:rPr lang="es-CO" dirty="0">
                <a:solidFill>
                  <a:srgbClr val="000000"/>
                </a:solidFill>
                <a:latin typeface="Arial" panose="020B0604020202020204" pitchFamily="34" charset="0"/>
                <a:ea typeface="Times New Roman" panose="02020603050405020304" pitchFamily="18" charset="0"/>
              </a:rPr>
              <a:t>está constituido por la totalidad de las divisas que deban ser transferidas o negociadas por conducto de los intermediarios del mercado cambiario o a través del mecanismo de compensación.</a:t>
            </a:r>
            <a:br>
              <a:rPr lang="es-CO" sz="3200" dirty="0">
                <a:solidFill>
                  <a:srgbClr val="000000"/>
                </a:solidFill>
                <a:latin typeface="Times New Roman" panose="02020603050405020304" pitchFamily="18" charset="0"/>
                <a:ea typeface="Times New Roman" panose="02020603050405020304" pitchFamily="18" charset="0"/>
              </a:rPr>
            </a:br>
            <a:br>
              <a:rPr lang="es-CO" sz="3200" dirty="0">
                <a:solidFill>
                  <a:srgbClr val="000000"/>
                </a:solidFill>
                <a:latin typeface="Times New Roman" panose="02020603050405020304" pitchFamily="18" charset="0"/>
                <a:ea typeface="Times New Roman" panose="02020603050405020304" pitchFamily="18" charset="0"/>
              </a:rPr>
            </a:br>
            <a:r>
              <a:rPr lang="es-CO" dirty="0">
                <a:solidFill>
                  <a:srgbClr val="000000"/>
                </a:solidFill>
                <a:latin typeface="Arial" panose="020B0604020202020204" pitchFamily="34" charset="0"/>
                <a:ea typeface="Times New Roman" panose="02020603050405020304" pitchFamily="18" charset="0"/>
              </a:rPr>
              <a:t>También forman parte del mercado cambiario las divisas, que no obstante estar exentas de esta obligación, se canalizan voluntariamente a través del mismo.</a:t>
            </a:r>
            <a:br>
              <a:rPr lang="es-CO" sz="3200" dirty="0">
                <a:solidFill>
                  <a:srgbClr val="000000"/>
                </a:solidFill>
                <a:latin typeface="Times New Roman" panose="02020603050405020304" pitchFamily="18" charset="0"/>
                <a:ea typeface="Times New Roman" panose="02020603050405020304" pitchFamily="18" charset="0"/>
              </a:rPr>
            </a:br>
            <a:endParaRPr lang="es-CO" dirty="0"/>
          </a:p>
        </p:txBody>
      </p:sp>
    </p:spTree>
    <p:extLst>
      <p:ext uri="{BB962C8B-B14F-4D97-AF65-F5344CB8AC3E}">
        <p14:creationId xmlns:p14="http://schemas.microsoft.com/office/powerpoint/2010/main" val="6225147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E96A9788-9C4D-4C8E-8DD1-5DA52A0328D7}"/>
              </a:ext>
            </a:extLst>
          </p:cNvPr>
          <p:cNvSpPr/>
          <p:nvPr/>
        </p:nvSpPr>
        <p:spPr>
          <a:xfrm>
            <a:off x="1860550" y="1771236"/>
            <a:ext cx="9772650" cy="4616648"/>
          </a:xfrm>
          <a:prstGeom prst="rect">
            <a:avLst/>
          </a:prstGeom>
        </p:spPr>
        <p:txBody>
          <a:bodyPr wrap="square">
            <a:spAutoFit/>
          </a:bodyPr>
          <a:lstStyle/>
          <a:p>
            <a:r>
              <a:rPr lang="es-CO" b="1" dirty="0">
                <a:solidFill>
                  <a:srgbClr val="2D5544"/>
                </a:solidFill>
                <a:latin typeface="Arial" panose="020B0604020202020204" pitchFamily="34" charset="0"/>
                <a:ea typeface="Times New Roman" panose="02020603050405020304" pitchFamily="18" charset="0"/>
              </a:rPr>
              <a:t>MERCADO LIBRE: </a:t>
            </a:r>
            <a:r>
              <a:rPr lang="es-CO" dirty="0">
                <a:solidFill>
                  <a:srgbClr val="000000"/>
                </a:solidFill>
                <a:latin typeface="Arial" panose="020B0604020202020204" pitchFamily="34" charset="0"/>
                <a:ea typeface="Times New Roman" panose="02020603050405020304" pitchFamily="18" charset="0"/>
              </a:rPr>
              <a:t>esta constituido por las operaciones de cambio cuyo producto o moneda extranjera no tenga obligación de ser transferido o negociado a través del mercado cambiario y por los mecanismos que podrán utilizarse para la posesión o negociación de las divisas correspondientes en el país.</a:t>
            </a:r>
            <a:br>
              <a:rPr lang="es-CO" sz="3200" dirty="0">
                <a:solidFill>
                  <a:srgbClr val="000000"/>
                </a:solidFill>
                <a:latin typeface="Times New Roman" panose="02020603050405020304" pitchFamily="18" charset="0"/>
                <a:ea typeface="Times New Roman" panose="02020603050405020304" pitchFamily="18" charset="0"/>
              </a:rPr>
            </a:br>
            <a:br>
              <a:rPr lang="es-CO" sz="3200" dirty="0">
                <a:solidFill>
                  <a:srgbClr val="000000"/>
                </a:solidFill>
                <a:latin typeface="Times New Roman" panose="02020603050405020304" pitchFamily="18" charset="0"/>
                <a:ea typeface="Times New Roman" panose="02020603050405020304" pitchFamily="18" charset="0"/>
              </a:rPr>
            </a:br>
            <a:r>
              <a:rPr lang="es-CO" b="1" dirty="0">
                <a:solidFill>
                  <a:srgbClr val="2D5544"/>
                </a:solidFill>
                <a:latin typeface="Arial" panose="020B0604020202020204" pitchFamily="34" charset="0"/>
                <a:ea typeface="Times New Roman" panose="02020603050405020304" pitchFamily="18" charset="0"/>
              </a:rPr>
              <a:t>REEMBOLSO DE IMPORTACIONES: </a:t>
            </a:r>
            <a:r>
              <a:rPr lang="es-CO" dirty="0">
                <a:solidFill>
                  <a:srgbClr val="000000"/>
                </a:solidFill>
                <a:latin typeface="Arial" panose="020B0604020202020204" pitchFamily="34" charset="0"/>
                <a:ea typeface="Times New Roman" panose="02020603050405020304" pitchFamily="18" charset="0"/>
              </a:rPr>
              <a:t>es la canalización a través del mercado cambiario o a través del mecanismo de cuentas de compensación de los giros para el pago de importaciones.</a:t>
            </a:r>
            <a:br>
              <a:rPr lang="es-CO" sz="3200" dirty="0">
                <a:solidFill>
                  <a:srgbClr val="000000"/>
                </a:solidFill>
                <a:latin typeface="Times New Roman" panose="02020603050405020304" pitchFamily="18" charset="0"/>
                <a:ea typeface="Times New Roman" panose="02020603050405020304" pitchFamily="18" charset="0"/>
              </a:rPr>
            </a:br>
            <a:br>
              <a:rPr lang="es-CO" sz="3200" dirty="0">
                <a:solidFill>
                  <a:srgbClr val="000000"/>
                </a:solidFill>
                <a:latin typeface="Times New Roman" panose="02020603050405020304" pitchFamily="18" charset="0"/>
                <a:ea typeface="Times New Roman" panose="02020603050405020304" pitchFamily="18" charset="0"/>
              </a:rPr>
            </a:br>
            <a:r>
              <a:rPr lang="es-CO" b="1" i="1" dirty="0">
                <a:solidFill>
                  <a:srgbClr val="2D5544"/>
                </a:solidFill>
                <a:latin typeface="Arial" panose="020B0604020202020204" pitchFamily="34" charset="0"/>
                <a:ea typeface="Times New Roman" panose="02020603050405020304" pitchFamily="18" charset="0"/>
              </a:rPr>
              <a:t>REINTEGRO DE EXPORTACIONES: </a:t>
            </a:r>
            <a:r>
              <a:rPr lang="es-CO" i="1" dirty="0">
                <a:solidFill>
                  <a:srgbClr val="000000"/>
                </a:solidFill>
                <a:latin typeface="Arial" panose="020B0604020202020204" pitchFamily="34" charset="0"/>
                <a:ea typeface="Times New Roman" panose="02020603050405020304" pitchFamily="18" charset="0"/>
              </a:rPr>
              <a:t>es la canalización de divisas que se efectúa a través del mercado </a:t>
            </a:r>
            <a:r>
              <a:rPr lang="es-CO" dirty="0">
                <a:solidFill>
                  <a:srgbClr val="000000"/>
                </a:solidFill>
                <a:latin typeface="Arial" panose="020B0604020202020204" pitchFamily="34" charset="0"/>
                <a:ea typeface="Times New Roman" panose="02020603050405020304" pitchFamily="18" charset="0"/>
              </a:rPr>
              <a:t>cambiario o a través de las cuentas corrientes de compensación de las divisas provenientes de exportaciones.</a:t>
            </a:r>
            <a:br>
              <a:rPr lang="es-CO" sz="3200" dirty="0">
                <a:solidFill>
                  <a:srgbClr val="000000"/>
                </a:solidFill>
                <a:latin typeface="Times New Roman" panose="02020603050405020304" pitchFamily="18" charset="0"/>
                <a:ea typeface="Times New Roman" panose="02020603050405020304" pitchFamily="18" charset="0"/>
              </a:rPr>
            </a:br>
            <a:br>
              <a:rPr lang="es-CO" sz="3200" dirty="0">
                <a:solidFill>
                  <a:srgbClr val="000000"/>
                </a:solidFill>
                <a:latin typeface="Times New Roman" panose="02020603050405020304" pitchFamily="18" charset="0"/>
                <a:ea typeface="Times New Roman" panose="02020603050405020304" pitchFamily="18" charset="0"/>
              </a:rPr>
            </a:br>
            <a:endParaRPr lang="es-CO" dirty="0"/>
          </a:p>
        </p:txBody>
      </p:sp>
    </p:spTree>
    <p:extLst>
      <p:ext uri="{BB962C8B-B14F-4D97-AF65-F5344CB8AC3E}">
        <p14:creationId xmlns:p14="http://schemas.microsoft.com/office/powerpoint/2010/main" val="29339361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8E088B9-046F-487D-9BC0-546DA40D2217}"/>
              </a:ext>
            </a:extLst>
          </p:cNvPr>
          <p:cNvSpPr>
            <a:spLocks noGrp="1"/>
          </p:cNvSpPr>
          <p:nvPr>
            <p:ph type="title"/>
          </p:nvPr>
        </p:nvSpPr>
        <p:spPr/>
        <p:txBody>
          <a:bodyPr/>
          <a:lstStyle/>
          <a:p>
            <a:r>
              <a:rPr lang="es-CO" dirty="0"/>
              <a:t>Que es legislación cambiaria?</a:t>
            </a:r>
          </a:p>
        </p:txBody>
      </p:sp>
      <p:sp>
        <p:nvSpPr>
          <p:cNvPr id="3" name="Marcador de contenido 2">
            <a:extLst>
              <a:ext uri="{FF2B5EF4-FFF2-40B4-BE49-F238E27FC236}">
                <a16:creationId xmlns:a16="http://schemas.microsoft.com/office/drawing/2014/main" id="{4084BCA4-55BE-4E28-86BA-4F8B892BC48C}"/>
              </a:ext>
            </a:extLst>
          </p:cNvPr>
          <p:cNvSpPr>
            <a:spLocks noGrp="1"/>
          </p:cNvSpPr>
          <p:nvPr>
            <p:ph idx="1"/>
          </p:nvPr>
        </p:nvSpPr>
        <p:spPr/>
        <p:txBody>
          <a:bodyPr>
            <a:normAutofit/>
          </a:bodyPr>
          <a:lstStyle/>
          <a:p>
            <a:pPr marL="0" indent="0">
              <a:buNone/>
            </a:pPr>
            <a:r>
              <a:rPr lang="es-CO" sz="2400" dirty="0"/>
              <a:t>El régimen cambiario es el conjunto de normas que regulan aspectos de los cambios internacionales. </a:t>
            </a:r>
          </a:p>
          <a:p>
            <a:pPr marL="0" indent="0">
              <a:buNone/>
            </a:pPr>
            <a:r>
              <a:rPr lang="es-CO" sz="2400" dirty="0"/>
              <a:t>Los cambios internacionales se pueden definir como todas las transacciones con el exterior que implique pago o transferencia de divisas o títulos representativos de las mismas.</a:t>
            </a:r>
          </a:p>
        </p:txBody>
      </p:sp>
    </p:spTree>
    <p:extLst>
      <p:ext uri="{BB962C8B-B14F-4D97-AF65-F5344CB8AC3E}">
        <p14:creationId xmlns:p14="http://schemas.microsoft.com/office/powerpoint/2010/main" val="12829548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1660C726-2919-4578-A450-40D2AC228AA8}"/>
              </a:ext>
            </a:extLst>
          </p:cNvPr>
          <p:cNvSpPr/>
          <p:nvPr/>
        </p:nvSpPr>
        <p:spPr>
          <a:xfrm>
            <a:off x="2200275" y="1228397"/>
            <a:ext cx="8929688" cy="4401205"/>
          </a:xfrm>
          <a:prstGeom prst="rect">
            <a:avLst/>
          </a:prstGeom>
        </p:spPr>
        <p:txBody>
          <a:bodyPr wrap="square">
            <a:spAutoFit/>
          </a:bodyPr>
          <a:lstStyle/>
          <a:p>
            <a:r>
              <a:rPr lang="es-CO" b="1" dirty="0">
                <a:solidFill>
                  <a:srgbClr val="2D5544"/>
                </a:solidFill>
                <a:latin typeface="Arial" panose="020B0604020202020204" pitchFamily="34" charset="0"/>
                <a:ea typeface="Times New Roman" panose="02020603050405020304" pitchFamily="18" charset="0"/>
              </a:rPr>
              <a:t>RESIDENTE: </a:t>
            </a:r>
            <a:r>
              <a:rPr lang="es-CO" dirty="0">
                <a:solidFill>
                  <a:srgbClr val="000000"/>
                </a:solidFill>
                <a:latin typeface="Arial" panose="020B0604020202020204" pitchFamily="34" charset="0"/>
                <a:ea typeface="Times New Roman" panose="02020603050405020304" pitchFamily="18" charset="0"/>
              </a:rPr>
              <a:t>todas las personas naturales que habitan en el territorio nacional. Así mismo se consideran residentes las entidades de derecho público, las personas jurídicas, incluidas las entidades sin ánimo de lucro, que tengan domicilio en Colombia y las sucursales establecidas en el país de sociedades extranjeras.</a:t>
            </a:r>
            <a:br>
              <a:rPr lang="es-CO" sz="3200" dirty="0">
                <a:solidFill>
                  <a:srgbClr val="000000"/>
                </a:solidFill>
                <a:latin typeface="Times New Roman" panose="02020603050405020304" pitchFamily="18" charset="0"/>
                <a:ea typeface="Times New Roman" panose="02020603050405020304" pitchFamily="18" charset="0"/>
              </a:rPr>
            </a:br>
            <a:br>
              <a:rPr lang="es-CO" sz="3200" dirty="0">
                <a:solidFill>
                  <a:srgbClr val="000000"/>
                </a:solidFill>
                <a:latin typeface="Times New Roman" panose="02020603050405020304" pitchFamily="18" charset="0"/>
                <a:ea typeface="Times New Roman" panose="02020603050405020304" pitchFamily="18" charset="0"/>
              </a:rPr>
            </a:br>
            <a:r>
              <a:rPr lang="es-CO" dirty="0">
                <a:solidFill>
                  <a:srgbClr val="000000"/>
                </a:solidFill>
                <a:latin typeface="Arial" panose="020B0604020202020204" pitchFamily="34" charset="0"/>
                <a:ea typeface="Times New Roman" panose="02020603050405020304" pitchFamily="18" charset="0"/>
              </a:rPr>
              <a:t>Los consorcios las uniones temporales y las sociedades de hecho no se consideran residentes para efectos del régimen cambiario.</a:t>
            </a:r>
            <a:br>
              <a:rPr lang="es-CO" sz="3200" dirty="0">
                <a:solidFill>
                  <a:srgbClr val="000000"/>
                </a:solidFill>
                <a:latin typeface="Times New Roman" panose="02020603050405020304" pitchFamily="18" charset="0"/>
                <a:ea typeface="Times New Roman" panose="02020603050405020304" pitchFamily="18" charset="0"/>
              </a:rPr>
            </a:br>
            <a:br>
              <a:rPr lang="es-CO" sz="3200" dirty="0">
                <a:solidFill>
                  <a:srgbClr val="000000"/>
                </a:solidFill>
                <a:latin typeface="Times New Roman" panose="02020603050405020304" pitchFamily="18" charset="0"/>
                <a:ea typeface="Times New Roman" panose="02020603050405020304" pitchFamily="18" charset="0"/>
              </a:rPr>
            </a:br>
            <a:r>
              <a:rPr lang="es-CO" b="1" dirty="0">
                <a:solidFill>
                  <a:srgbClr val="2D5544"/>
                </a:solidFill>
                <a:latin typeface="Arial" panose="020B0604020202020204" pitchFamily="34" charset="0"/>
                <a:ea typeface="Times New Roman" panose="02020603050405020304" pitchFamily="18" charset="0"/>
              </a:rPr>
              <a:t>NO RESIDENTE: </a:t>
            </a:r>
            <a:r>
              <a:rPr lang="es-CO" dirty="0">
                <a:solidFill>
                  <a:srgbClr val="000000"/>
                </a:solidFill>
                <a:latin typeface="Arial" panose="020B0604020202020204" pitchFamily="34" charset="0"/>
                <a:ea typeface="Times New Roman" panose="02020603050405020304" pitchFamily="18" charset="0"/>
              </a:rPr>
              <a:t>las personas naturales que no habitan dentro del territorio nacional, y las personas jurídicas, incluidas las entidades sin ánimo de lucro que no tengan domicilio dentro del territorio nacional. Tampoco se consideran residentes los extranjeros cuya permanencia en el territorio nacional no exceda de seis meses continuos o discontinuos en un período de doce meses.</a:t>
            </a:r>
            <a:br>
              <a:rPr lang="es-CO" sz="3200" dirty="0">
                <a:solidFill>
                  <a:srgbClr val="000000"/>
                </a:solidFill>
                <a:latin typeface="Times New Roman" panose="02020603050405020304" pitchFamily="18" charset="0"/>
                <a:ea typeface="Times New Roman" panose="02020603050405020304" pitchFamily="18" charset="0"/>
              </a:rPr>
            </a:br>
            <a:endParaRPr lang="es-CO" dirty="0"/>
          </a:p>
        </p:txBody>
      </p:sp>
    </p:spTree>
    <p:extLst>
      <p:ext uri="{BB962C8B-B14F-4D97-AF65-F5344CB8AC3E}">
        <p14:creationId xmlns:p14="http://schemas.microsoft.com/office/powerpoint/2010/main" val="31670945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F76BB1B4-B14A-4958-B0C4-0872D079C200}"/>
              </a:ext>
            </a:extLst>
          </p:cNvPr>
          <p:cNvSpPr/>
          <p:nvPr/>
        </p:nvSpPr>
        <p:spPr>
          <a:xfrm>
            <a:off x="2447924" y="1457325"/>
            <a:ext cx="8367713" cy="1552413"/>
          </a:xfrm>
          <a:prstGeom prst="rect">
            <a:avLst/>
          </a:prstGeom>
        </p:spPr>
        <p:txBody>
          <a:bodyPr wrap="square">
            <a:spAutoFit/>
          </a:bodyPr>
          <a:lstStyle/>
          <a:p>
            <a:pPr>
              <a:lnSpc>
                <a:spcPct val="107000"/>
              </a:lnSpc>
              <a:spcAft>
                <a:spcPts val="800"/>
              </a:spcAft>
            </a:pPr>
            <a:r>
              <a:rPr lang="es-CO" b="1" dirty="0">
                <a:solidFill>
                  <a:srgbClr val="2D5544"/>
                </a:solidFill>
                <a:latin typeface="Arial" panose="020B0604020202020204" pitchFamily="34" charset="0"/>
                <a:ea typeface="Times New Roman" panose="02020603050405020304" pitchFamily="18" charset="0"/>
                <a:cs typeface="Times New Roman" panose="02020603050405020304" pitchFamily="18" charset="0"/>
              </a:rPr>
              <a:t>CUENTAS DE COMPENSACION: </a:t>
            </a:r>
            <a:r>
              <a:rPr lang="es-CO"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son cuentas bancarias en moneda extranjera abiertas en bancos del exterior por medio de las cuales se canalizan divisas provenientes de operaciones de obligatoria canalización a través del mercado cambiario o divisas provenientes del mercado libre que voluntariamente se canalizan a través del mismo.</a:t>
            </a:r>
            <a:endParaRPr lang="es-CO" sz="2800" dirty="0">
              <a:effectLst/>
              <a:latin typeface="Century Gothic" panose="020B0502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721089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a:extLst>
              <a:ext uri="{FF2B5EF4-FFF2-40B4-BE49-F238E27FC236}">
                <a16:creationId xmlns:a16="http://schemas.microsoft.com/office/drawing/2014/main" id="{0D404263-5025-4B1E-BBC1-DB291F334AD7}"/>
              </a:ext>
            </a:extLst>
          </p:cNvPr>
          <p:cNvSpPr/>
          <p:nvPr/>
        </p:nvSpPr>
        <p:spPr>
          <a:xfrm>
            <a:off x="3067048" y="614363"/>
            <a:ext cx="6148389" cy="1228725"/>
          </a:xfrm>
          <a:prstGeom prst="rect">
            <a:avLst/>
          </a:prstGeom>
          <a:solidFill>
            <a:schemeClr val="accent2">
              <a:lumMod val="60000"/>
              <a:lumOff val="40000"/>
            </a:schemeClr>
          </a:solidFill>
        </p:spPr>
        <p:style>
          <a:lnRef idx="3">
            <a:schemeClr val="lt1"/>
          </a:lnRef>
          <a:fillRef idx="1">
            <a:schemeClr val="accent2"/>
          </a:fillRef>
          <a:effectRef idx="1">
            <a:schemeClr val="accent2"/>
          </a:effectRef>
          <a:fontRef idx="minor">
            <a:schemeClr val="lt1"/>
          </a:fontRef>
        </p:style>
        <p:txBody>
          <a:bodyPr rtlCol="0" anchor="ctr"/>
          <a:lstStyle/>
          <a:p>
            <a:pPr algn="ctr"/>
            <a:r>
              <a:rPr lang="es-CO" sz="2800" dirty="0"/>
              <a:t>En Colombia el régimen de cambios es altamente regulado </a:t>
            </a:r>
          </a:p>
        </p:txBody>
      </p:sp>
      <p:sp>
        <p:nvSpPr>
          <p:cNvPr id="7" name="Rectángulo: esquinas redondeadas 6">
            <a:extLst>
              <a:ext uri="{FF2B5EF4-FFF2-40B4-BE49-F238E27FC236}">
                <a16:creationId xmlns:a16="http://schemas.microsoft.com/office/drawing/2014/main" id="{DEACF534-9169-4250-B1F1-42EB916DE183}"/>
              </a:ext>
            </a:extLst>
          </p:cNvPr>
          <p:cNvSpPr/>
          <p:nvPr/>
        </p:nvSpPr>
        <p:spPr>
          <a:xfrm>
            <a:off x="4912517" y="2614612"/>
            <a:ext cx="2457450" cy="51435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s-CO" sz="2400" dirty="0"/>
              <a:t>Intervienen</a:t>
            </a:r>
          </a:p>
        </p:txBody>
      </p:sp>
      <p:sp>
        <p:nvSpPr>
          <p:cNvPr id="8" name="Rectángulo: esquinas redondeadas 7">
            <a:extLst>
              <a:ext uri="{FF2B5EF4-FFF2-40B4-BE49-F238E27FC236}">
                <a16:creationId xmlns:a16="http://schemas.microsoft.com/office/drawing/2014/main" id="{A7A68620-AFB0-4B67-814F-67BCEE47A17E}"/>
              </a:ext>
            </a:extLst>
          </p:cNvPr>
          <p:cNvSpPr/>
          <p:nvPr/>
        </p:nvSpPr>
        <p:spPr>
          <a:xfrm>
            <a:off x="2157413" y="3843337"/>
            <a:ext cx="2314575" cy="900113"/>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s-CO" dirty="0"/>
              <a:t>Congreso de la Republica	</a:t>
            </a:r>
          </a:p>
        </p:txBody>
      </p:sp>
      <p:sp>
        <p:nvSpPr>
          <p:cNvPr id="9" name="Rectángulo: esquinas redondeadas 8">
            <a:extLst>
              <a:ext uri="{FF2B5EF4-FFF2-40B4-BE49-F238E27FC236}">
                <a16:creationId xmlns:a16="http://schemas.microsoft.com/office/drawing/2014/main" id="{87A76237-B5C7-4532-BB52-ADF38E6C8A2E}"/>
              </a:ext>
            </a:extLst>
          </p:cNvPr>
          <p:cNvSpPr/>
          <p:nvPr/>
        </p:nvSpPr>
        <p:spPr>
          <a:xfrm>
            <a:off x="8181975" y="3900487"/>
            <a:ext cx="2314575" cy="900113"/>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s-CO" dirty="0"/>
              <a:t>Junta Directiva del Banco de la República</a:t>
            </a:r>
          </a:p>
        </p:txBody>
      </p:sp>
      <p:sp>
        <p:nvSpPr>
          <p:cNvPr id="10" name="Rectángulo: esquinas redondeadas 9">
            <a:extLst>
              <a:ext uri="{FF2B5EF4-FFF2-40B4-BE49-F238E27FC236}">
                <a16:creationId xmlns:a16="http://schemas.microsoft.com/office/drawing/2014/main" id="{345074D3-17C5-42B2-ABCB-853CF09A8AA2}"/>
              </a:ext>
            </a:extLst>
          </p:cNvPr>
          <p:cNvSpPr/>
          <p:nvPr/>
        </p:nvSpPr>
        <p:spPr>
          <a:xfrm>
            <a:off x="5262563" y="3843337"/>
            <a:ext cx="2314575" cy="900113"/>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s-CO" dirty="0"/>
              <a:t>Gobierno Nacional</a:t>
            </a:r>
          </a:p>
        </p:txBody>
      </p:sp>
      <p:cxnSp>
        <p:nvCxnSpPr>
          <p:cNvPr id="12" name="Conector recto 11">
            <a:extLst>
              <a:ext uri="{FF2B5EF4-FFF2-40B4-BE49-F238E27FC236}">
                <a16:creationId xmlns:a16="http://schemas.microsoft.com/office/drawing/2014/main" id="{BD7AC604-3829-49EA-B65B-BB49ECBF3474}"/>
              </a:ext>
            </a:extLst>
          </p:cNvPr>
          <p:cNvCxnSpPr/>
          <p:nvPr/>
        </p:nvCxnSpPr>
        <p:spPr>
          <a:xfrm>
            <a:off x="6096000" y="1843088"/>
            <a:ext cx="0" cy="742949"/>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Conector recto 13">
            <a:extLst>
              <a:ext uri="{FF2B5EF4-FFF2-40B4-BE49-F238E27FC236}">
                <a16:creationId xmlns:a16="http://schemas.microsoft.com/office/drawing/2014/main" id="{3B84144E-9612-4757-A33E-2AB5F1546177}"/>
              </a:ext>
            </a:extLst>
          </p:cNvPr>
          <p:cNvCxnSpPr>
            <a:cxnSpLocks/>
            <a:stCxn id="7" idx="2"/>
          </p:cNvCxnSpPr>
          <p:nvPr/>
        </p:nvCxnSpPr>
        <p:spPr>
          <a:xfrm flipH="1">
            <a:off x="3067048" y="3128962"/>
            <a:ext cx="3074194" cy="714375"/>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Conector recto 16">
            <a:extLst>
              <a:ext uri="{FF2B5EF4-FFF2-40B4-BE49-F238E27FC236}">
                <a16:creationId xmlns:a16="http://schemas.microsoft.com/office/drawing/2014/main" id="{F97303CD-F4C3-4361-B7D4-7F2EC1FF09C8}"/>
              </a:ext>
            </a:extLst>
          </p:cNvPr>
          <p:cNvCxnSpPr>
            <a:stCxn id="7" idx="2"/>
            <a:endCxn id="9" idx="0"/>
          </p:cNvCxnSpPr>
          <p:nvPr/>
        </p:nvCxnSpPr>
        <p:spPr>
          <a:xfrm>
            <a:off x="6141242" y="3128962"/>
            <a:ext cx="3198021" cy="771525"/>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Conector recto 18">
            <a:extLst>
              <a:ext uri="{FF2B5EF4-FFF2-40B4-BE49-F238E27FC236}">
                <a16:creationId xmlns:a16="http://schemas.microsoft.com/office/drawing/2014/main" id="{8FE83A90-7C59-4B48-9D20-2C517EE0B065}"/>
              </a:ext>
            </a:extLst>
          </p:cNvPr>
          <p:cNvCxnSpPr>
            <a:stCxn id="7" idx="2"/>
          </p:cNvCxnSpPr>
          <p:nvPr/>
        </p:nvCxnSpPr>
        <p:spPr>
          <a:xfrm>
            <a:off x="6141242" y="3128962"/>
            <a:ext cx="0" cy="714375"/>
          </a:xfrm>
          <a:prstGeom prst="line">
            <a:avLst/>
          </a:prstGeom>
        </p:spPr>
        <p:style>
          <a:lnRef idx="1">
            <a:schemeClr val="accent1"/>
          </a:lnRef>
          <a:fillRef idx="0">
            <a:schemeClr val="accent1"/>
          </a:fillRef>
          <a:effectRef idx="0">
            <a:schemeClr val="accent1"/>
          </a:effectRef>
          <a:fontRef idx="minor">
            <a:schemeClr val="tx1"/>
          </a:fontRef>
        </p:style>
      </p:cxnSp>
      <p:sp>
        <p:nvSpPr>
          <p:cNvPr id="20" name="Rectángulo: esquinas redondeadas 19">
            <a:extLst>
              <a:ext uri="{FF2B5EF4-FFF2-40B4-BE49-F238E27FC236}">
                <a16:creationId xmlns:a16="http://schemas.microsoft.com/office/drawing/2014/main" id="{5CE77B76-1C8D-4A45-B73B-F29A47FC9397}"/>
              </a:ext>
            </a:extLst>
          </p:cNvPr>
          <p:cNvSpPr/>
          <p:nvPr/>
        </p:nvSpPr>
        <p:spPr>
          <a:xfrm>
            <a:off x="2157412" y="5157786"/>
            <a:ext cx="2314575" cy="900113"/>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s-CO" dirty="0"/>
              <a:t>Ley marco propósitos y objetivos</a:t>
            </a:r>
          </a:p>
        </p:txBody>
      </p:sp>
      <p:sp>
        <p:nvSpPr>
          <p:cNvPr id="21" name="Rectángulo: esquinas redondeadas 20">
            <a:extLst>
              <a:ext uri="{FF2B5EF4-FFF2-40B4-BE49-F238E27FC236}">
                <a16:creationId xmlns:a16="http://schemas.microsoft.com/office/drawing/2014/main" id="{4738633F-7159-4EB0-A688-72819BBCE717}"/>
              </a:ext>
            </a:extLst>
          </p:cNvPr>
          <p:cNvSpPr/>
          <p:nvPr/>
        </p:nvSpPr>
        <p:spPr>
          <a:xfrm>
            <a:off x="5224463" y="5164928"/>
            <a:ext cx="2314575" cy="900113"/>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s-CO" dirty="0"/>
              <a:t>Desarrolla la Ley Marco</a:t>
            </a:r>
          </a:p>
        </p:txBody>
      </p:sp>
      <p:cxnSp>
        <p:nvCxnSpPr>
          <p:cNvPr id="23" name="Conector recto 22">
            <a:extLst>
              <a:ext uri="{FF2B5EF4-FFF2-40B4-BE49-F238E27FC236}">
                <a16:creationId xmlns:a16="http://schemas.microsoft.com/office/drawing/2014/main" id="{0FCFBAC8-E33A-4FF1-9854-259C9BA01C8B}"/>
              </a:ext>
            </a:extLst>
          </p:cNvPr>
          <p:cNvCxnSpPr>
            <a:stCxn id="8" idx="2"/>
            <a:endCxn id="20" idx="0"/>
          </p:cNvCxnSpPr>
          <p:nvPr/>
        </p:nvCxnSpPr>
        <p:spPr>
          <a:xfrm flipH="1">
            <a:off x="3314700" y="4743450"/>
            <a:ext cx="1" cy="414336"/>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Conector recto 27">
            <a:extLst>
              <a:ext uri="{FF2B5EF4-FFF2-40B4-BE49-F238E27FC236}">
                <a16:creationId xmlns:a16="http://schemas.microsoft.com/office/drawing/2014/main" id="{26535BD9-AA13-41DC-BEB5-C86303061171}"/>
              </a:ext>
            </a:extLst>
          </p:cNvPr>
          <p:cNvCxnSpPr>
            <a:stCxn id="10" idx="2"/>
          </p:cNvCxnSpPr>
          <p:nvPr/>
        </p:nvCxnSpPr>
        <p:spPr>
          <a:xfrm flipH="1">
            <a:off x="6419850" y="4743450"/>
            <a:ext cx="1" cy="414336"/>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695806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esquinas redondeadas 3">
            <a:extLst>
              <a:ext uri="{FF2B5EF4-FFF2-40B4-BE49-F238E27FC236}">
                <a16:creationId xmlns:a16="http://schemas.microsoft.com/office/drawing/2014/main" id="{17E828C6-D395-4A4A-B7E1-FA9D8AAA5CD3}"/>
              </a:ext>
            </a:extLst>
          </p:cNvPr>
          <p:cNvSpPr/>
          <p:nvPr/>
        </p:nvSpPr>
        <p:spPr>
          <a:xfrm>
            <a:off x="2398714" y="2181225"/>
            <a:ext cx="3386138" cy="3777622"/>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s-CO" sz="2400" b="1" dirty="0"/>
              <a:t>Mercado Cambiario</a:t>
            </a:r>
          </a:p>
          <a:p>
            <a:pPr algn="ctr"/>
            <a:endParaRPr lang="es-CO" sz="2400" b="1" dirty="0"/>
          </a:p>
          <a:p>
            <a:pPr algn="ctr"/>
            <a:r>
              <a:rPr lang="es-CO" sz="2400" dirty="0"/>
              <a:t>Divisas u operaciones canalizadas por IMC</a:t>
            </a:r>
          </a:p>
        </p:txBody>
      </p:sp>
      <p:sp>
        <p:nvSpPr>
          <p:cNvPr id="5" name="Rectángulo: esquinas redondeadas 4">
            <a:extLst>
              <a:ext uri="{FF2B5EF4-FFF2-40B4-BE49-F238E27FC236}">
                <a16:creationId xmlns:a16="http://schemas.microsoft.com/office/drawing/2014/main" id="{28C5E7B8-F8D6-4969-9B04-D04EE7C0F208}"/>
              </a:ext>
            </a:extLst>
          </p:cNvPr>
          <p:cNvSpPr/>
          <p:nvPr/>
        </p:nvSpPr>
        <p:spPr>
          <a:xfrm>
            <a:off x="7035799" y="2290762"/>
            <a:ext cx="3386138" cy="3777622"/>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s-CO" sz="2800" b="1" dirty="0"/>
              <a:t>Mercado Libre</a:t>
            </a:r>
          </a:p>
          <a:p>
            <a:pPr algn="ctr"/>
            <a:endParaRPr lang="es-CO" sz="2800" b="1" dirty="0"/>
          </a:p>
          <a:p>
            <a:pPr algn="ctr"/>
            <a:r>
              <a:rPr lang="es-CO" sz="2000" dirty="0"/>
              <a:t>Resto de operaciones que nos son canalizables a través del IMC</a:t>
            </a:r>
          </a:p>
          <a:p>
            <a:pPr algn="ctr"/>
            <a:endParaRPr lang="es-CO" dirty="0"/>
          </a:p>
        </p:txBody>
      </p:sp>
      <p:sp>
        <p:nvSpPr>
          <p:cNvPr id="6" name="Rectángulo: esquinas redondeadas 5">
            <a:extLst>
              <a:ext uri="{FF2B5EF4-FFF2-40B4-BE49-F238E27FC236}">
                <a16:creationId xmlns:a16="http://schemas.microsoft.com/office/drawing/2014/main" id="{C832E204-068B-47C3-A440-296EE843454C}"/>
              </a:ext>
            </a:extLst>
          </p:cNvPr>
          <p:cNvSpPr/>
          <p:nvPr/>
        </p:nvSpPr>
        <p:spPr>
          <a:xfrm>
            <a:off x="4406900" y="509810"/>
            <a:ext cx="4029075" cy="130016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2800" dirty="0"/>
              <a:t>Existen 2 tipos de Mercado</a:t>
            </a:r>
          </a:p>
        </p:txBody>
      </p:sp>
    </p:spTree>
    <p:extLst>
      <p:ext uri="{BB962C8B-B14F-4D97-AF65-F5344CB8AC3E}">
        <p14:creationId xmlns:p14="http://schemas.microsoft.com/office/powerpoint/2010/main" val="4036262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a:extLst>
              <a:ext uri="{FF2B5EF4-FFF2-40B4-BE49-F238E27FC236}">
                <a16:creationId xmlns:a16="http://schemas.microsoft.com/office/drawing/2014/main" id="{573428F6-B706-443D-875A-1AC4C06B7360}"/>
              </a:ext>
            </a:extLst>
          </p:cNvPr>
          <p:cNvSpPr>
            <a:spLocks noGrp="1"/>
          </p:cNvSpPr>
          <p:nvPr>
            <p:ph type="title"/>
          </p:nvPr>
        </p:nvSpPr>
        <p:spPr/>
        <p:txBody>
          <a:bodyPr/>
          <a:lstStyle/>
          <a:p>
            <a:r>
              <a:rPr lang="es-CO" dirty="0"/>
              <a:t>¿Qué es el mercado Cambiario?</a:t>
            </a:r>
          </a:p>
        </p:txBody>
      </p:sp>
      <p:sp>
        <p:nvSpPr>
          <p:cNvPr id="6" name="Marcador de contenido 5">
            <a:extLst>
              <a:ext uri="{FF2B5EF4-FFF2-40B4-BE49-F238E27FC236}">
                <a16:creationId xmlns:a16="http://schemas.microsoft.com/office/drawing/2014/main" id="{930715B5-336C-4BAD-95D8-C14D6DB027CD}"/>
              </a:ext>
            </a:extLst>
          </p:cNvPr>
          <p:cNvSpPr>
            <a:spLocks noGrp="1"/>
          </p:cNvSpPr>
          <p:nvPr>
            <p:ph idx="1"/>
          </p:nvPr>
        </p:nvSpPr>
        <p:spPr>
          <a:xfrm>
            <a:off x="2589212" y="2133600"/>
            <a:ext cx="7254876" cy="3777622"/>
          </a:xfrm>
        </p:spPr>
        <p:txBody>
          <a:bodyPr>
            <a:normAutofit/>
          </a:bodyPr>
          <a:lstStyle/>
          <a:p>
            <a:pPr marL="0" indent="0" algn="just">
              <a:buNone/>
            </a:pPr>
            <a:r>
              <a:rPr lang="es-CO" sz="2400" dirty="0"/>
              <a:t>Es aquel constituido por la totalidad de las divisas que obligatoriamente deben canalizarse por conducto de los intermediarios del mercado cambiario o </a:t>
            </a:r>
            <a:r>
              <a:rPr lang="es-CO" sz="2400" dirty="0" err="1"/>
              <a:t>atraves</a:t>
            </a:r>
            <a:r>
              <a:rPr lang="es-CO" sz="2400" dirty="0"/>
              <a:t> de los mecanismos de compensación y por las divisas que </a:t>
            </a:r>
            <a:r>
              <a:rPr lang="es-CO" sz="2400" dirty="0" err="1"/>
              <a:t>volauntariamente</a:t>
            </a:r>
            <a:r>
              <a:rPr lang="es-CO" sz="2400" dirty="0"/>
              <a:t> se canalicen a través de dicho mercado</a:t>
            </a:r>
          </a:p>
        </p:txBody>
      </p:sp>
    </p:spTree>
    <p:extLst>
      <p:ext uri="{BB962C8B-B14F-4D97-AF65-F5344CB8AC3E}">
        <p14:creationId xmlns:p14="http://schemas.microsoft.com/office/powerpoint/2010/main" val="20364616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8DEDEFD7-CD99-4FCE-8B52-8D92B01490A6}"/>
              </a:ext>
            </a:extLst>
          </p:cNvPr>
          <p:cNvPicPr>
            <a:picLocks noChangeAspect="1"/>
          </p:cNvPicPr>
          <p:nvPr/>
        </p:nvPicPr>
        <p:blipFill>
          <a:blip r:embed="rId2"/>
          <a:stretch>
            <a:fillRect/>
          </a:stretch>
        </p:blipFill>
        <p:spPr>
          <a:xfrm>
            <a:off x="2116139" y="1245802"/>
            <a:ext cx="9059861" cy="4366395"/>
          </a:xfrm>
          <a:prstGeom prst="rect">
            <a:avLst/>
          </a:prstGeom>
        </p:spPr>
      </p:pic>
    </p:spTree>
    <p:extLst>
      <p:ext uri="{BB962C8B-B14F-4D97-AF65-F5344CB8AC3E}">
        <p14:creationId xmlns:p14="http://schemas.microsoft.com/office/powerpoint/2010/main" val="24987358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4007768" y="2425243"/>
            <a:ext cx="4176464" cy="707886"/>
          </a:xfrm>
          <a:prstGeom prst="rect">
            <a:avLst/>
          </a:prstGeom>
          <a:noFill/>
        </p:spPr>
        <p:txBody>
          <a:bodyPr wrap="square" rtlCol="0">
            <a:spAutoFit/>
          </a:bodyPr>
          <a:lstStyle/>
          <a:p>
            <a:pPr algn="ctr"/>
            <a:r>
              <a:rPr lang="es-CO" sz="4000" b="1" dirty="0">
                <a:solidFill>
                  <a:schemeClr val="bg1"/>
                </a:solidFill>
                <a:latin typeface="Helvetica" pitchFamily="34" charset="0"/>
              </a:rPr>
              <a:t>Marco Legal</a:t>
            </a:r>
          </a:p>
        </p:txBody>
      </p:sp>
      <p:pic>
        <p:nvPicPr>
          <p:cNvPr id="3" name="Imagen 2">
            <a:extLst>
              <a:ext uri="{FF2B5EF4-FFF2-40B4-BE49-F238E27FC236}">
                <a16:creationId xmlns:a16="http://schemas.microsoft.com/office/drawing/2014/main" id="{509705AF-5698-4D18-ADEA-4E00462E983B}"/>
              </a:ext>
            </a:extLst>
          </p:cNvPr>
          <p:cNvPicPr>
            <a:picLocks noChangeAspect="1"/>
          </p:cNvPicPr>
          <p:nvPr/>
        </p:nvPicPr>
        <p:blipFill>
          <a:blip r:embed="rId2"/>
          <a:stretch>
            <a:fillRect/>
          </a:stretch>
        </p:blipFill>
        <p:spPr>
          <a:xfrm>
            <a:off x="1924049" y="2271713"/>
            <a:ext cx="8984749" cy="2776537"/>
          </a:xfrm>
          <a:prstGeom prst="rect">
            <a:avLst/>
          </a:prstGeom>
        </p:spPr>
      </p:pic>
    </p:spTree>
    <p:extLst>
      <p:ext uri="{BB962C8B-B14F-4D97-AF65-F5344CB8AC3E}">
        <p14:creationId xmlns:p14="http://schemas.microsoft.com/office/powerpoint/2010/main" val="4006607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CF107143-0452-46D5-A0EF-6758DDADCD37}"/>
              </a:ext>
            </a:extLst>
          </p:cNvPr>
          <p:cNvPicPr>
            <a:picLocks noChangeAspect="1"/>
          </p:cNvPicPr>
          <p:nvPr/>
        </p:nvPicPr>
        <p:blipFill>
          <a:blip r:embed="rId2"/>
          <a:stretch>
            <a:fillRect/>
          </a:stretch>
        </p:blipFill>
        <p:spPr>
          <a:xfrm>
            <a:off x="1157847" y="1010840"/>
            <a:ext cx="10342839" cy="4836319"/>
          </a:xfrm>
          <a:prstGeom prst="rect">
            <a:avLst/>
          </a:prstGeom>
        </p:spPr>
      </p:pic>
    </p:spTree>
    <p:extLst>
      <p:ext uri="{BB962C8B-B14F-4D97-AF65-F5344CB8AC3E}">
        <p14:creationId xmlns:p14="http://schemas.microsoft.com/office/powerpoint/2010/main" val="34773104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9EC4043D-66F2-4DBB-B545-93CB13ECA9AA}"/>
              </a:ext>
            </a:extLst>
          </p:cNvPr>
          <p:cNvPicPr>
            <a:picLocks noChangeAspect="1"/>
          </p:cNvPicPr>
          <p:nvPr/>
        </p:nvPicPr>
        <p:blipFill>
          <a:blip r:embed="rId2"/>
          <a:stretch>
            <a:fillRect/>
          </a:stretch>
        </p:blipFill>
        <p:spPr>
          <a:xfrm>
            <a:off x="2500311" y="1556526"/>
            <a:ext cx="8307993" cy="1729600"/>
          </a:xfrm>
          <a:prstGeom prst="rect">
            <a:avLst/>
          </a:prstGeom>
        </p:spPr>
      </p:pic>
      <p:pic>
        <p:nvPicPr>
          <p:cNvPr id="3" name="Imagen 2">
            <a:extLst>
              <a:ext uri="{FF2B5EF4-FFF2-40B4-BE49-F238E27FC236}">
                <a16:creationId xmlns:a16="http://schemas.microsoft.com/office/drawing/2014/main" id="{24851FA8-6EAC-4D37-A789-0AC0DC956018}"/>
              </a:ext>
            </a:extLst>
          </p:cNvPr>
          <p:cNvPicPr>
            <a:picLocks noChangeAspect="1"/>
          </p:cNvPicPr>
          <p:nvPr/>
        </p:nvPicPr>
        <p:blipFill>
          <a:blip r:embed="rId3"/>
          <a:stretch>
            <a:fillRect/>
          </a:stretch>
        </p:blipFill>
        <p:spPr>
          <a:xfrm>
            <a:off x="2500311" y="3429001"/>
            <a:ext cx="8307994" cy="1585912"/>
          </a:xfrm>
          <a:prstGeom prst="rect">
            <a:avLst/>
          </a:prstGeom>
        </p:spPr>
      </p:pic>
    </p:spTree>
    <p:extLst>
      <p:ext uri="{BB962C8B-B14F-4D97-AF65-F5344CB8AC3E}">
        <p14:creationId xmlns:p14="http://schemas.microsoft.com/office/powerpoint/2010/main" val="3322630972"/>
      </p:ext>
    </p:extLst>
  </p:cSld>
  <p:clrMapOvr>
    <a:masterClrMapping/>
  </p:clrMapOvr>
</p:sld>
</file>

<file path=ppt/theme/theme1.xml><?xml version="1.0" encoding="utf-8"?>
<a:theme xmlns:a="http://schemas.openxmlformats.org/drawingml/2006/main" name="Espiral">
  <a:themeElements>
    <a:clrScheme name="Espiral">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Espiral">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Espiral">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
  <TotalTime>118</TotalTime>
  <Words>488</Words>
  <Application>Microsoft Office PowerPoint</Application>
  <PresentationFormat>Panorámica</PresentationFormat>
  <Paragraphs>50</Paragraphs>
  <Slides>21</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21</vt:i4>
      </vt:variant>
    </vt:vector>
  </HeadingPairs>
  <TitlesOfParts>
    <vt:vector size="27" baseType="lpstr">
      <vt:lpstr>Arial</vt:lpstr>
      <vt:lpstr>Century Gothic</vt:lpstr>
      <vt:lpstr>Helvetica</vt:lpstr>
      <vt:lpstr>Times New Roman</vt:lpstr>
      <vt:lpstr>Wingdings 3</vt:lpstr>
      <vt:lpstr>Espiral</vt:lpstr>
      <vt:lpstr>Régimen Cambiario en Colombia</vt:lpstr>
      <vt:lpstr>Que es legislación cambiaria?</vt:lpstr>
      <vt:lpstr>Presentación de PowerPoint</vt:lpstr>
      <vt:lpstr>Presentación de PowerPoint</vt:lpstr>
      <vt:lpstr>¿Qué es el mercado Cambiario?</vt:lpstr>
      <vt:lpstr>Presentación de PowerPoint</vt:lpstr>
      <vt:lpstr>Presentación de PowerPoint</vt:lpstr>
      <vt:lpstr>Presentación de PowerPoint</vt:lpstr>
      <vt:lpstr>Presentación de PowerPoint</vt:lpstr>
      <vt:lpstr>Presentación de PowerPoint</vt:lpstr>
      <vt:lpstr>Presentación de PowerPoint</vt:lpstr>
      <vt:lpstr>GLOSARIO</vt:lpstr>
      <vt:lpstr>REGIMEN DE CAMBIOS INTERNACIONALES</vt:lpstr>
      <vt:lpstr>OPERACIONES DE CAMBIO:</vt:lpstr>
      <vt:lpstr>OPERACIONES OBLIGATORIAMENTE CANALIZABLES A TRAVÉS DEL MERCADO CAMBIARIO:   </vt:lpstr>
      <vt:lpstr>DECLARACION DE CAMBIO</vt:lpstr>
      <vt:lpstr>INTERMEDIARIOS DEL MERCADO CAMBIARIO</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Régimen Cambiario en Colombia</dc:title>
  <dc:creator>MYRIAM  LORENA MORA URBINA</dc:creator>
  <cp:lastModifiedBy>MYRIAM  LORENA MORA URBINA</cp:lastModifiedBy>
  <cp:revision>8</cp:revision>
  <dcterms:created xsi:type="dcterms:W3CDTF">2019-08-15T15:39:50Z</dcterms:created>
  <dcterms:modified xsi:type="dcterms:W3CDTF">2019-08-15T17:38:25Z</dcterms:modified>
</cp:coreProperties>
</file>